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60" r:id="rId4"/>
    <p:sldId id="262" r:id="rId5"/>
    <p:sldId id="263" r:id="rId6"/>
    <p:sldId id="266" r:id="rId7"/>
    <p:sldId id="267" r:id="rId8"/>
    <p:sldId id="275" r:id="rId9"/>
    <p:sldId id="268" r:id="rId10"/>
    <p:sldId id="269" r:id="rId11"/>
    <p:sldId id="270" r:id="rId12"/>
    <p:sldId id="271" r:id="rId13"/>
    <p:sldId id="272" r:id="rId14"/>
    <p:sldId id="273" r:id="rId15"/>
    <p:sldId id="274" r:id="rId16"/>
    <p:sldId id="277" r:id="rId17"/>
    <p:sldId id="278" r:id="rId18"/>
    <p:sldId id="279" r:id="rId19"/>
    <p:sldId id="280" r:id="rId20"/>
    <p:sldId id="281" r:id="rId21"/>
    <p:sldId id="284" r:id="rId22"/>
    <p:sldId id="285" r:id="rId23"/>
    <p:sldId id="286"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1CA19-53A3-4E54-AEC1-DF8B560CB520}" type="doc">
      <dgm:prSet loTypeId="urn:microsoft.com/office/officeart/2005/8/layout/gear1" loCatId="cycle" qsTypeId="urn:microsoft.com/office/officeart/2005/8/quickstyle/simple1" qsCatId="simple" csTypeId="urn:microsoft.com/office/officeart/2005/8/colors/accent1_2" csCatId="accent1" phldr="1"/>
      <dgm:spPr/>
    </dgm:pt>
    <dgm:pt modelId="{DD9B77DD-C04F-4CF0-B8FA-CE4E0B1B861D}">
      <dgm:prSet phldrT="[Text]"/>
      <dgm:spPr/>
      <dgm:t>
        <a:bodyPr/>
        <a:lstStyle/>
        <a:p>
          <a:r>
            <a:rPr lang="en-CA" dirty="0" smtClean="0"/>
            <a:t>vision</a:t>
          </a:r>
          <a:endParaRPr lang="en-US" dirty="0"/>
        </a:p>
      </dgm:t>
    </dgm:pt>
    <dgm:pt modelId="{F7083ADC-8204-4E75-A328-17324C63CEFE}" type="parTrans" cxnId="{B25C36F4-8FFF-4E24-826A-3AF5D4777A05}">
      <dgm:prSet/>
      <dgm:spPr/>
      <dgm:t>
        <a:bodyPr/>
        <a:lstStyle/>
        <a:p>
          <a:endParaRPr lang="en-US"/>
        </a:p>
      </dgm:t>
    </dgm:pt>
    <dgm:pt modelId="{DEE966F4-C66A-4C8A-B714-E0AF902B49CA}" type="sibTrans" cxnId="{B25C36F4-8FFF-4E24-826A-3AF5D4777A05}">
      <dgm:prSet/>
      <dgm:spPr/>
      <dgm:t>
        <a:bodyPr/>
        <a:lstStyle/>
        <a:p>
          <a:endParaRPr lang="en-US"/>
        </a:p>
      </dgm:t>
    </dgm:pt>
    <dgm:pt modelId="{9AD13B56-7222-4E6B-B55B-1F42471F4104}">
      <dgm:prSet phldrT="[Text]" custT="1"/>
      <dgm:spPr/>
      <dgm:t>
        <a:bodyPr/>
        <a:lstStyle/>
        <a:p>
          <a:r>
            <a:rPr lang="en-CA" sz="2000" dirty="0" smtClean="0"/>
            <a:t>challenge</a:t>
          </a:r>
          <a:endParaRPr lang="en-US" sz="2000" dirty="0"/>
        </a:p>
      </dgm:t>
    </dgm:pt>
    <dgm:pt modelId="{ABD746C6-3432-4C1A-8935-7D20535CF6CC}" type="parTrans" cxnId="{0B075D4D-6C1A-4435-B291-FB5CF13C5184}">
      <dgm:prSet/>
      <dgm:spPr/>
      <dgm:t>
        <a:bodyPr/>
        <a:lstStyle/>
        <a:p>
          <a:endParaRPr lang="en-US"/>
        </a:p>
      </dgm:t>
    </dgm:pt>
    <dgm:pt modelId="{C4667ED8-073B-400D-88DC-6B22C39ED363}" type="sibTrans" cxnId="{0B075D4D-6C1A-4435-B291-FB5CF13C5184}">
      <dgm:prSet/>
      <dgm:spPr/>
      <dgm:t>
        <a:bodyPr/>
        <a:lstStyle/>
        <a:p>
          <a:endParaRPr lang="en-US"/>
        </a:p>
      </dgm:t>
    </dgm:pt>
    <dgm:pt modelId="{E20F26F0-615F-4318-BC7C-5E88A739B4C3}">
      <dgm:prSet phldrT="[Text]" custT="1"/>
      <dgm:spPr/>
      <dgm:t>
        <a:bodyPr/>
        <a:lstStyle/>
        <a:p>
          <a:r>
            <a:rPr lang="en-CA" sz="2000" dirty="0" smtClean="0"/>
            <a:t>support</a:t>
          </a:r>
          <a:endParaRPr lang="en-US" sz="2000" dirty="0"/>
        </a:p>
      </dgm:t>
    </dgm:pt>
    <dgm:pt modelId="{E22C08DF-5003-4ACE-9C1E-CB7501AE2E3D}" type="parTrans" cxnId="{8DB76D3A-7A43-4E36-BC54-8D2E4993F241}">
      <dgm:prSet/>
      <dgm:spPr/>
      <dgm:t>
        <a:bodyPr/>
        <a:lstStyle/>
        <a:p>
          <a:endParaRPr lang="en-US"/>
        </a:p>
      </dgm:t>
    </dgm:pt>
    <dgm:pt modelId="{56D1389D-FFED-442D-B8C5-1DBA0D91BC92}" type="sibTrans" cxnId="{8DB76D3A-7A43-4E36-BC54-8D2E4993F241}">
      <dgm:prSet/>
      <dgm:spPr/>
      <dgm:t>
        <a:bodyPr/>
        <a:lstStyle/>
        <a:p>
          <a:endParaRPr lang="en-US"/>
        </a:p>
      </dgm:t>
    </dgm:pt>
    <dgm:pt modelId="{50DCCDC5-636F-4E5D-B673-BC04D077F9C3}" type="pres">
      <dgm:prSet presAssocID="{E3B1CA19-53A3-4E54-AEC1-DF8B560CB520}" presName="composite" presStyleCnt="0">
        <dgm:presLayoutVars>
          <dgm:chMax val="3"/>
          <dgm:animLvl val="lvl"/>
          <dgm:resizeHandles val="exact"/>
        </dgm:presLayoutVars>
      </dgm:prSet>
      <dgm:spPr/>
    </dgm:pt>
    <dgm:pt modelId="{76961AB6-CFF5-47D9-B583-830A920A9E7B}" type="pres">
      <dgm:prSet presAssocID="{DD9B77DD-C04F-4CF0-B8FA-CE4E0B1B861D}" presName="gear1" presStyleLbl="node1" presStyleIdx="0" presStyleCnt="3">
        <dgm:presLayoutVars>
          <dgm:chMax val="1"/>
          <dgm:bulletEnabled val="1"/>
        </dgm:presLayoutVars>
      </dgm:prSet>
      <dgm:spPr/>
      <dgm:t>
        <a:bodyPr/>
        <a:lstStyle/>
        <a:p>
          <a:endParaRPr lang="en-US"/>
        </a:p>
      </dgm:t>
    </dgm:pt>
    <dgm:pt modelId="{A0527139-E532-454E-B302-8FFCC2FC42A5}" type="pres">
      <dgm:prSet presAssocID="{DD9B77DD-C04F-4CF0-B8FA-CE4E0B1B861D}" presName="gear1srcNode" presStyleLbl="node1" presStyleIdx="0" presStyleCnt="3"/>
      <dgm:spPr/>
      <dgm:t>
        <a:bodyPr/>
        <a:lstStyle/>
        <a:p>
          <a:endParaRPr lang="en-US"/>
        </a:p>
      </dgm:t>
    </dgm:pt>
    <dgm:pt modelId="{B725626B-F981-48E5-BF7A-60E63D59B68E}" type="pres">
      <dgm:prSet presAssocID="{DD9B77DD-C04F-4CF0-B8FA-CE4E0B1B861D}" presName="gear1dstNode" presStyleLbl="node1" presStyleIdx="0" presStyleCnt="3"/>
      <dgm:spPr/>
      <dgm:t>
        <a:bodyPr/>
        <a:lstStyle/>
        <a:p>
          <a:endParaRPr lang="en-US"/>
        </a:p>
      </dgm:t>
    </dgm:pt>
    <dgm:pt modelId="{51C6FC27-E2DB-45AC-A385-C8FC5D13DF78}" type="pres">
      <dgm:prSet presAssocID="{9AD13B56-7222-4E6B-B55B-1F42471F4104}" presName="gear2" presStyleLbl="node1" presStyleIdx="1" presStyleCnt="3" custScaleX="128115">
        <dgm:presLayoutVars>
          <dgm:chMax val="1"/>
          <dgm:bulletEnabled val="1"/>
        </dgm:presLayoutVars>
      </dgm:prSet>
      <dgm:spPr/>
      <dgm:t>
        <a:bodyPr/>
        <a:lstStyle/>
        <a:p>
          <a:endParaRPr lang="en-US"/>
        </a:p>
      </dgm:t>
    </dgm:pt>
    <dgm:pt modelId="{BA484B79-511F-4B3C-8443-7AAE1A7D3572}" type="pres">
      <dgm:prSet presAssocID="{9AD13B56-7222-4E6B-B55B-1F42471F4104}" presName="gear2srcNode" presStyleLbl="node1" presStyleIdx="1" presStyleCnt="3"/>
      <dgm:spPr/>
      <dgm:t>
        <a:bodyPr/>
        <a:lstStyle/>
        <a:p>
          <a:endParaRPr lang="en-US"/>
        </a:p>
      </dgm:t>
    </dgm:pt>
    <dgm:pt modelId="{0FAAACAC-C02B-41B0-AE4C-E67AE731D119}" type="pres">
      <dgm:prSet presAssocID="{9AD13B56-7222-4E6B-B55B-1F42471F4104}" presName="gear2dstNode" presStyleLbl="node1" presStyleIdx="1" presStyleCnt="3"/>
      <dgm:spPr/>
      <dgm:t>
        <a:bodyPr/>
        <a:lstStyle/>
        <a:p>
          <a:endParaRPr lang="en-US"/>
        </a:p>
      </dgm:t>
    </dgm:pt>
    <dgm:pt modelId="{C0FC9122-2FC9-4EBA-A91B-1F30B6F4FEAF}" type="pres">
      <dgm:prSet presAssocID="{E20F26F0-615F-4318-BC7C-5E88A739B4C3}" presName="gear3" presStyleLbl="node1" presStyleIdx="2" presStyleCnt="3" custScaleX="112526"/>
      <dgm:spPr/>
      <dgm:t>
        <a:bodyPr/>
        <a:lstStyle/>
        <a:p>
          <a:endParaRPr lang="en-US"/>
        </a:p>
      </dgm:t>
    </dgm:pt>
    <dgm:pt modelId="{31A3BD20-F503-4E64-BC10-DBBF601D4A40}" type="pres">
      <dgm:prSet presAssocID="{E20F26F0-615F-4318-BC7C-5E88A739B4C3}" presName="gear3tx" presStyleLbl="node1" presStyleIdx="2" presStyleCnt="3">
        <dgm:presLayoutVars>
          <dgm:chMax val="1"/>
          <dgm:bulletEnabled val="1"/>
        </dgm:presLayoutVars>
      </dgm:prSet>
      <dgm:spPr/>
      <dgm:t>
        <a:bodyPr/>
        <a:lstStyle/>
        <a:p>
          <a:endParaRPr lang="en-US"/>
        </a:p>
      </dgm:t>
    </dgm:pt>
    <dgm:pt modelId="{123A98FF-98F0-4C93-BB0E-C14420E3952D}" type="pres">
      <dgm:prSet presAssocID="{E20F26F0-615F-4318-BC7C-5E88A739B4C3}" presName="gear3srcNode" presStyleLbl="node1" presStyleIdx="2" presStyleCnt="3"/>
      <dgm:spPr/>
      <dgm:t>
        <a:bodyPr/>
        <a:lstStyle/>
        <a:p>
          <a:endParaRPr lang="en-US"/>
        </a:p>
      </dgm:t>
    </dgm:pt>
    <dgm:pt modelId="{4970AB37-9F99-4FA3-BE9B-4E7CB1667C5C}" type="pres">
      <dgm:prSet presAssocID="{E20F26F0-615F-4318-BC7C-5E88A739B4C3}" presName="gear3dstNode" presStyleLbl="node1" presStyleIdx="2" presStyleCnt="3"/>
      <dgm:spPr/>
      <dgm:t>
        <a:bodyPr/>
        <a:lstStyle/>
        <a:p>
          <a:endParaRPr lang="en-US"/>
        </a:p>
      </dgm:t>
    </dgm:pt>
    <dgm:pt modelId="{EBD61FE2-4037-4D89-AD25-40CC03A89740}" type="pres">
      <dgm:prSet presAssocID="{DEE966F4-C66A-4C8A-B714-E0AF902B49CA}" presName="connector1" presStyleLbl="sibTrans2D1" presStyleIdx="0" presStyleCnt="3"/>
      <dgm:spPr/>
      <dgm:t>
        <a:bodyPr/>
        <a:lstStyle/>
        <a:p>
          <a:endParaRPr lang="en-US"/>
        </a:p>
      </dgm:t>
    </dgm:pt>
    <dgm:pt modelId="{7F0A8ECA-A82B-45AF-99F9-6B28B0307D97}" type="pres">
      <dgm:prSet presAssocID="{C4667ED8-073B-400D-88DC-6B22C39ED363}" presName="connector2" presStyleLbl="sibTrans2D1" presStyleIdx="1" presStyleCnt="3"/>
      <dgm:spPr/>
      <dgm:t>
        <a:bodyPr/>
        <a:lstStyle/>
        <a:p>
          <a:endParaRPr lang="en-US"/>
        </a:p>
      </dgm:t>
    </dgm:pt>
    <dgm:pt modelId="{6AECA9C2-AAA7-4078-83E0-C62BAD282031}" type="pres">
      <dgm:prSet presAssocID="{56D1389D-FFED-442D-B8C5-1DBA0D91BC92}" presName="connector3" presStyleLbl="sibTrans2D1" presStyleIdx="2" presStyleCnt="3"/>
      <dgm:spPr/>
      <dgm:t>
        <a:bodyPr/>
        <a:lstStyle/>
        <a:p>
          <a:endParaRPr lang="en-US"/>
        </a:p>
      </dgm:t>
    </dgm:pt>
  </dgm:ptLst>
  <dgm:cxnLst>
    <dgm:cxn modelId="{59C66D78-2A04-43CC-86B3-E605FD8DE42E}" type="presOf" srcId="{E20F26F0-615F-4318-BC7C-5E88A739B4C3}" destId="{31A3BD20-F503-4E64-BC10-DBBF601D4A40}" srcOrd="1" destOrd="0" presId="urn:microsoft.com/office/officeart/2005/8/layout/gear1"/>
    <dgm:cxn modelId="{B4D97582-1FAA-4A40-BE0F-2EA8068C3944}" type="presOf" srcId="{DD9B77DD-C04F-4CF0-B8FA-CE4E0B1B861D}" destId="{76961AB6-CFF5-47D9-B583-830A920A9E7B}" srcOrd="0" destOrd="0" presId="urn:microsoft.com/office/officeart/2005/8/layout/gear1"/>
    <dgm:cxn modelId="{827F5811-4017-425A-BCFD-2EEF00A4016C}" type="presOf" srcId="{E20F26F0-615F-4318-BC7C-5E88A739B4C3}" destId="{123A98FF-98F0-4C93-BB0E-C14420E3952D}" srcOrd="2" destOrd="0" presId="urn:microsoft.com/office/officeart/2005/8/layout/gear1"/>
    <dgm:cxn modelId="{8DB76D3A-7A43-4E36-BC54-8D2E4993F241}" srcId="{E3B1CA19-53A3-4E54-AEC1-DF8B560CB520}" destId="{E20F26F0-615F-4318-BC7C-5E88A739B4C3}" srcOrd="2" destOrd="0" parTransId="{E22C08DF-5003-4ACE-9C1E-CB7501AE2E3D}" sibTransId="{56D1389D-FFED-442D-B8C5-1DBA0D91BC92}"/>
    <dgm:cxn modelId="{C7BEBDFF-AF91-4AC1-B6F1-1D388A3CE94A}" type="presOf" srcId="{DEE966F4-C66A-4C8A-B714-E0AF902B49CA}" destId="{EBD61FE2-4037-4D89-AD25-40CC03A89740}" srcOrd="0" destOrd="0" presId="urn:microsoft.com/office/officeart/2005/8/layout/gear1"/>
    <dgm:cxn modelId="{8B2A421A-224E-4CA2-B185-AB8FD670F47C}" type="presOf" srcId="{DD9B77DD-C04F-4CF0-B8FA-CE4E0B1B861D}" destId="{A0527139-E532-454E-B302-8FFCC2FC42A5}" srcOrd="1" destOrd="0" presId="urn:microsoft.com/office/officeart/2005/8/layout/gear1"/>
    <dgm:cxn modelId="{20E8AFDD-DA04-47CE-99B2-7D451EF7001C}" type="presOf" srcId="{E3B1CA19-53A3-4E54-AEC1-DF8B560CB520}" destId="{50DCCDC5-636F-4E5D-B673-BC04D077F9C3}" srcOrd="0" destOrd="0" presId="urn:microsoft.com/office/officeart/2005/8/layout/gear1"/>
    <dgm:cxn modelId="{23411180-9A7D-4507-B896-FE285DC9773D}" type="presOf" srcId="{E20F26F0-615F-4318-BC7C-5E88A739B4C3}" destId="{4970AB37-9F99-4FA3-BE9B-4E7CB1667C5C}" srcOrd="3" destOrd="0" presId="urn:microsoft.com/office/officeart/2005/8/layout/gear1"/>
    <dgm:cxn modelId="{F1672039-93BD-4904-B64C-1160B48F80DF}" type="presOf" srcId="{9AD13B56-7222-4E6B-B55B-1F42471F4104}" destId="{BA484B79-511F-4B3C-8443-7AAE1A7D3572}" srcOrd="1" destOrd="0" presId="urn:microsoft.com/office/officeart/2005/8/layout/gear1"/>
    <dgm:cxn modelId="{6B86806F-35D4-47FE-A71F-AA0497970D8C}" type="presOf" srcId="{DD9B77DD-C04F-4CF0-B8FA-CE4E0B1B861D}" destId="{B725626B-F981-48E5-BF7A-60E63D59B68E}" srcOrd="2" destOrd="0" presId="urn:microsoft.com/office/officeart/2005/8/layout/gear1"/>
    <dgm:cxn modelId="{BBF9E2FB-47BF-486B-B34E-537095BBE946}" type="presOf" srcId="{C4667ED8-073B-400D-88DC-6B22C39ED363}" destId="{7F0A8ECA-A82B-45AF-99F9-6B28B0307D97}" srcOrd="0" destOrd="0" presId="urn:microsoft.com/office/officeart/2005/8/layout/gear1"/>
    <dgm:cxn modelId="{D005C5AB-9B75-4CB4-B1E2-0974AE31283A}" type="presOf" srcId="{E20F26F0-615F-4318-BC7C-5E88A739B4C3}" destId="{C0FC9122-2FC9-4EBA-A91B-1F30B6F4FEAF}" srcOrd="0" destOrd="0" presId="urn:microsoft.com/office/officeart/2005/8/layout/gear1"/>
    <dgm:cxn modelId="{627D1FCB-36FD-4FCF-83C4-FA535C784CF2}" type="presOf" srcId="{56D1389D-FFED-442D-B8C5-1DBA0D91BC92}" destId="{6AECA9C2-AAA7-4078-83E0-C62BAD282031}" srcOrd="0" destOrd="0" presId="urn:microsoft.com/office/officeart/2005/8/layout/gear1"/>
    <dgm:cxn modelId="{C3D62C77-6D12-46EF-8E9D-8B2951281B76}" type="presOf" srcId="{9AD13B56-7222-4E6B-B55B-1F42471F4104}" destId="{0FAAACAC-C02B-41B0-AE4C-E67AE731D119}" srcOrd="2" destOrd="0" presId="urn:microsoft.com/office/officeart/2005/8/layout/gear1"/>
    <dgm:cxn modelId="{57963181-F258-424C-9EC5-4B404944019B}" type="presOf" srcId="{9AD13B56-7222-4E6B-B55B-1F42471F4104}" destId="{51C6FC27-E2DB-45AC-A385-C8FC5D13DF78}" srcOrd="0" destOrd="0" presId="urn:microsoft.com/office/officeart/2005/8/layout/gear1"/>
    <dgm:cxn modelId="{0B075D4D-6C1A-4435-B291-FB5CF13C5184}" srcId="{E3B1CA19-53A3-4E54-AEC1-DF8B560CB520}" destId="{9AD13B56-7222-4E6B-B55B-1F42471F4104}" srcOrd="1" destOrd="0" parTransId="{ABD746C6-3432-4C1A-8935-7D20535CF6CC}" sibTransId="{C4667ED8-073B-400D-88DC-6B22C39ED363}"/>
    <dgm:cxn modelId="{B25C36F4-8FFF-4E24-826A-3AF5D4777A05}" srcId="{E3B1CA19-53A3-4E54-AEC1-DF8B560CB520}" destId="{DD9B77DD-C04F-4CF0-B8FA-CE4E0B1B861D}" srcOrd="0" destOrd="0" parTransId="{F7083ADC-8204-4E75-A328-17324C63CEFE}" sibTransId="{DEE966F4-C66A-4C8A-B714-E0AF902B49CA}"/>
    <dgm:cxn modelId="{E252238F-742B-4BE3-9CF6-8895D71DA867}" type="presParOf" srcId="{50DCCDC5-636F-4E5D-B673-BC04D077F9C3}" destId="{76961AB6-CFF5-47D9-B583-830A920A9E7B}" srcOrd="0" destOrd="0" presId="urn:microsoft.com/office/officeart/2005/8/layout/gear1"/>
    <dgm:cxn modelId="{D2B7237E-9021-4E77-8520-EEAB3B2F324B}" type="presParOf" srcId="{50DCCDC5-636F-4E5D-B673-BC04D077F9C3}" destId="{A0527139-E532-454E-B302-8FFCC2FC42A5}" srcOrd="1" destOrd="0" presId="urn:microsoft.com/office/officeart/2005/8/layout/gear1"/>
    <dgm:cxn modelId="{03C36491-44DE-4F84-8A35-DECB9D6BED31}" type="presParOf" srcId="{50DCCDC5-636F-4E5D-B673-BC04D077F9C3}" destId="{B725626B-F981-48E5-BF7A-60E63D59B68E}" srcOrd="2" destOrd="0" presId="urn:microsoft.com/office/officeart/2005/8/layout/gear1"/>
    <dgm:cxn modelId="{7A7196A4-C431-4AF3-BFCC-ADE0443B96EC}" type="presParOf" srcId="{50DCCDC5-636F-4E5D-B673-BC04D077F9C3}" destId="{51C6FC27-E2DB-45AC-A385-C8FC5D13DF78}" srcOrd="3" destOrd="0" presId="urn:microsoft.com/office/officeart/2005/8/layout/gear1"/>
    <dgm:cxn modelId="{23A0C00A-7991-4D99-9B6F-2D1722FC3D10}" type="presParOf" srcId="{50DCCDC5-636F-4E5D-B673-BC04D077F9C3}" destId="{BA484B79-511F-4B3C-8443-7AAE1A7D3572}" srcOrd="4" destOrd="0" presId="urn:microsoft.com/office/officeart/2005/8/layout/gear1"/>
    <dgm:cxn modelId="{80B52137-17EB-44C2-9675-A4B53B2B52BF}" type="presParOf" srcId="{50DCCDC5-636F-4E5D-B673-BC04D077F9C3}" destId="{0FAAACAC-C02B-41B0-AE4C-E67AE731D119}" srcOrd="5" destOrd="0" presId="urn:microsoft.com/office/officeart/2005/8/layout/gear1"/>
    <dgm:cxn modelId="{FAF65C48-4995-4ABD-8870-D7E2F73550F5}" type="presParOf" srcId="{50DCCDC5-636F-4E5D-B673-BC04D077F9C3}" destId="{C0FC9122-2FC9-4EBA-A91B-1F30B6F4FEAF}" srcOrd="6" destOrd="0" presId="urn:microsoft.com/office/officeart/2005/8/layout/gear1"/>
    <dgm:cxn modelId="{95ABA14F-1F0D-46A1-9DD6-235B77C37311}" type="presParOf" srcId="{50DCCDC5-636F-4E5D-B673-BC04D077F9C3}" destId="{31A3BD20-F503-4E64-BC10-DBBF601D4A40}" srcOrd="7" destOrd="0" presId="urn:microsoft.com/office/officeart/2005/8/layout/gear1"/>
    <dgm:cxn modelId="{B866D329-2C60-4638-BDC5-92F432F1BAF6}" type="presParOf" srcId="{50DCCDC5-636F-4E5D-B673-BC04D077F9C3}" destId="{123A98FF-98F0-4C93-BB0E-C14420E3952D}" srcOrd="8" destOrd="0" presId="urn:microsoft.com/office/officeart/2005/8/layout/gear1"/>
    <dgm:cxn modelId="{4140D4E8-BA32-4D98-BA34-4F275E347871}" type="presParOf" srcId="{50DCCDC5-636F-4E5D-B673-BC04D077F9C3}" destId="{4970AB37-9F99-4FA3-BE9B-4E7CB1667C5C}" srcOrd="9" destOrd="0" presId="urn:microsoft.com/office/officeart/2005/8/layout/gear1"/>
    <dgm:cxn modelId="{3C537555-E81B-476F-8955-6E605917E27D}" type="presParOf" srcId="{50DCCDC5-636F-4E5D-B673-BC04D077F9C3}" destId="{EBD61FE2-4037-4D89-AD25-40CC03A89740}" srcOrd="10" destOrd="0" presId="urn:microsoft.com/office/officeart/2005/8/layout/gear1"/>
    <dgm:cxn modelId="{AFB67EF2-75C2-410B-AA03-3E96CA647136}" type="presParOf" srcId="{50DCCDC5-636F-4E5D-B673-BC04D077F9C3}" destId="{7F0A8ECA-A82B-45AF-99F9-6B28B0307D97}" srcOrd="11" destOrd="0" presId="urn:microsoft.com/office/officeart/2005/8/layout/gear1"/>
    <dgm:cxn modelId="{B0C27B02-9A7D-4582-BBDE-54F5D8878B49}" type="presParOf" srcId="{50DCCDC5-636F-4E5D-B673-BC04D077F9C3}" destId="{6AECA9C2-AAA7-4078-83E0-C62BAD282031}"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961AB6-CFF5-47D9-B583-830A920A9E7B}">
      <dsp:nvSpPr>
        <dsp:cNvPr id="0" name=""/>
        <dsp:cNvSpPr/>
      </dsp:nvSpPr>
      <dsp:spPr>
        <a:xfrm>
          <a:off x="2828375" y="1976619"/>
          <a:ext cx="2415868" cy="2415868"/>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CA" sz="4400" kern="1200" dirty="0" smtClean="0"/>
            <a:t>vision</a:t>
          </a:r>
          <a:endParaRPr lang="en-US" sz="4400" kern="1200" dirty="0"/>
        </a:p>
      </dsp:txBody>
      <dsp:txXfrm>
        <a:off x="2828375" y="1976619"/>
        <a:ext cx="2415868" cy="2415868"/>
      </dsp:txXfrm>
    </dsp:sp>
    <dsp:sp modelId="{51C6FC27-E2DB-45AC-A385-C8FC5D13DF78}">
      <dsp:nvSpPr>
        <dsp:cNvPr id="0" name=""/>
        <dsp:cNvSpPr/>
      </dsp:nvSpPr>
      <dsp:spPr>
        <a:xfrm>
          <a:off x="1175789" y="1405596"/>
          <a:ext cx="2250974" cy="175699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t>challenge</a:t>
          </a:r>
          <a:endParaRPr lang="en-US" sz="2000" kern="1200" dirty="0"/>
        </a:p>
      </dsp:txBody>
      <dsp:txXfrm>
        <a:off x="1175789" y="1405596"/>
        <a:ext cx="2250974" cy="1756995"/>
      </dsp:txXfrm>
    </dsp:sp>
    <dsp:sp modelId="{C0FC9122-2FC9-4EBA-A91B-1F30B6F4FEAF}">
      <dsp:nvSpPr>
        <dsp:cNvPr id="0" name=""/>
        <dsp:cNvSpPr/>
      </dsp:nvSpPr>
      <dsp:spPr>
        <a:xfrm rot="20700000">
          <a:off x="2259594" y="232912"/>
          <a:ext cx="2016059" cy="164256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t>support</a:t>
          </a:r>
          <a:endParaRPr lang="en-US" sz="2000" kern="1200" dirty="0"/>
        </a:p>
      </dsp:txBody>
      <dsp:txXfrm>
        <a:off x="2723928" y="571023"/>
        <a:ext cx="1087392" cy="966347"/>
      </dsp:txXfrm>
    </dsp:sp>
    <dsp:sp modelId="{EBD61FE2-4037-4D89-AD25-40CC03A89740}">
      <dsp:nvSpPr>
        <dsp:cNvPr id="0" name=""/>
        <dsp:cNvSpPr/>
      </dsp:nvSpPr>
      <dsp:spPr>
        <a:xfrm>
          <a:off x="2644789" y="1610830"/>
          <a:ext cx="3092311" cy="3092311"/>
        </a:xfrm>
        <a:prstGeom prst="circularArrow">
          <a:avLst>
            <a:gd name="adj1" fmla="val 4687"/>
            <a:gd name="adj2" fmla="val 299029"/>
            <a:gd name="adj3" fmla="val 2520740"/>
            <a:gd name="adj4" fmla="val 1585145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0A8ECA-A82B-45AF-99F9-6B28B0307D97}">
      <dsp:nvSpPr>
        <dsp:cNvPr id="0" name=""/>
        <dsp:cNvSpPr/>
      </dsp:nvSpPr>
      <dsp:spPr>
        <a:xfrm>
          <a:off x="1111618" y="1015989"/>
          <a:ext cx="2246757" cy="224675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ECA9C2-AAA7-4078-83E0-C62BAD282031}">
      <dsp:nvSpPr>
        <dsp:cNvPr id="0" name=""/>
        <dsp:cNvSpPr/>
      </dsp:nvSpPr>
      <dsp:spPr>
        <a:xfrm>
          <a:off x="2008676" y="-184474"/>
          <a:ext cx="2422457" cy="242245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FAE5B3-CADC-487A-99E1-3259BF4E8CA0}" type="datetimeFigureOut">
              <a:rPr lang="en-US" smtClean="0"/>
              <a:pPr/>
              <a:t>4/7/2015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8F3161-E3FF-452C-B77C-6607B9D5EA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Discernment – the making of good judgments in context, rather than technical application</a:t>
            </a:r>
            <a:r>
              <a:rPr lang="en-CA" baseline="0" dirty="0" smtClean="0"/>
              <a:t> of learning skills. </a:t>
            </a:r>
            <a:endParaRPr lang="en-US" dirty="0"/>
          </a:p>
        </p:txBody>
      </p:sp>
      <p:sp>
        <p:nvSpPr>
          <p:cNvPr id="4" name="Slide Number Placeholder 3"/>
          <p:cNvSpPr>
            <a:spLocks noGrp="1"/>
          </p:cNvSpPr>
          <p:nvPr>
            <p:ph type="sldNum" sz="quarter" idx="10"/>
          </p:nvPr>
        </p:nvSpPr>
        <p:spPr/>
        <p:txBody>
          <a:bodyPr/>
          <a:lstStyle/>
          <a:p>
            <a:fld id="{1E2FB095-C6EE-4554-99C3-D25BC402BD8D}"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Mentoring—Reality TV: Oliver gets some negative feedb</a:t>
            </a:r>
            <a:r>
              <a:rPr lang="en-US" baseline="0" dirty="0" smtClean="0"/>
              <a:t>ack—Tough Young Teachers: Episode 2 preview—BBC Three</a:t>
            </a:r>
          </a:p>
          <a:p>
            <a:r>
              <a:rPr lang="en-CA" dirty="0" smtClean="0"/>
              <a:t>http://www.youtube.com/watch?v=2XKZKdJf6Fw</a:t>
            </a:r>
            <a:endParaRPr lang="en-CA" dirty="0"/>
          </a:p>
        </p:txBody>
      </p:sp>
      <p:sp>
        <p:nvSpPr>
          <p:cNvPr id="4" name="Slide Number Placeholder 3"/>
          <p:cNvSpPr>
            <a:spLocks noGrp="1"/>
          </p:cNvSpPr>
          <p:nvPr>
            <p:ph type="sldNum" sz="quarter" idx="10"/>
          </p:nvPr>
        </p:nvSpPr>
        <p:spPr/>
        <p:txBody>
          <a:bodyPr/>
          <a:lstStyle/>
          <a:p>
            <a:fld id="{4C1DAA29-FA45-4174-9ED4-2800C396ED67}"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E01F1C-7B49-4F1F-AD69-BD6A74DB05DD}"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13F9E-9E07-45EA-B969-528C948C0E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1F1C-7B49-4F1F-AD69-BD6A74DB05DD}"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13F9E-9E07-45EA-B969-528C948C0E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1F1C-7B49-4F1F-AD69-BD6A74DB05DD}"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13F9E-9E07-45EA-B969-528C948C0E8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01F1C-7B49-4F1F-AD69-BD6A74DB05DD}"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13F9E-9E07-45EA-B969-528C948C0E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E01F1C-7B49-4F1F-AD69-BD6A74DB05DD}"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13F9E-9E07-45EA-B969-528C948C0E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E01F1C-7B49-4F1F-AD69-BD6A74DB05DD}"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13F9E-9E07-45EA-B969-528C948C0E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E01F1C-7B49-4F1F-AD69-BD6A74DB05DD}" type="datetimeFigureOut">
              <a:rPr lang="en-US" smtClean="0"/>
              <a:pPr/>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13F9E-9E07-45EA-B969-528C948C0E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E01F1C-7B49-4F1F-AD69-BD6A74DB05DD}" type="datetimeFigureOut">
              <a:rPr lang="en-US" smtClean="0"/>
              <a:pPr/>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13F9E-9E07-45EA-B969-528C948C0E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01F1C-7B49-4F1F-AD69-BD6A74DB05DD}" type="datetimeFigureOut">
              <a:rPr lang="en-US" smtClean="0"/>
              <a:pPr/>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13F9E-9E07-45EA-B969-528C948C0E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01F1C-7B49-4F1F-AD69-BD6A74DB05DD}"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13F9E-9E07-45EA-B969-528C948C0E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01F1C-7B49-4F1F-AD69-BD6A74DB05DD}"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13F9E-9E07-45EA-B969-528C948C0E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01F1C-7B49-4F1F-AD69-BD6A74DB05DD}" type="datetimeFigureOut">
              <a:rPr lang="en-US" smtClean="0"/>
              <a:pPr/>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13F9E-9E07-45EA-B969-528C948C0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YvIR7M34n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youtu.be/rp5ZUeKLMY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2XKZKdJf6F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1"/>
                </a:solidFill>
              </a:rPr>
              <a:t>Focus for the Day</a:t>
            </a:r>
            <a:endParaRPr lang="en-US" dirty="0">
              <a:solidFill>
                <a:schemeClr val="accent1"/>
              </a:solidFill>
            </a:endParaRPr>
          </a:p>
        </p:txBody>
      </p:sp>
      <p:sp>
        <p:nvSpPr>
          <p:cNvPr id="3" name="Content Placeholder 2"/>
          <p:cNvSpPr>
            <a:spLocks noGrp="1"/>
          </p:cNvSpPr>
          <p:nvPr>
            <p:ph idx="1"/>
          </p:nvPr>
        </p:nvSpPr>
        <p:spPr/>
        <p:txBody>
          <a:bodyPr>
            <a:normAutofit fontScale="92500"/>
          </a:bodyPr>
          <a:lstStyle/>
          <a:p>
            <a:r>
              <a:rPr lang="en-CA" sz="3600" dirty="0" smtClean="0"/>
              <a:t>Share highlights of mentoring experiences</a:t>
            </a:r>
          </a:p>
          <a:p>
            <a:r>
              <a:rPr lang="en-CA" sz="3600" dirty="0" smtClean="0"/>
              <a:t>Explore how observation and feedback can support and extend professional learning</a:t>
            </a:r>
          </a:p>
          <a:p>
            <a:r>
              <a:rPr lang="en-CA" sz="3600" dirty="0" smtClean="0"/>
              <a:t>Introduce a collaborative protocol for exploring student work</a:t>
            </a:r>
          </a:p>
          <a:p>
            <a:r>
              <a:rPr lang="en-CA" sz="3600" dirty="0" smtClean="0"/>
              <a:t>Strengthen and maintain momentum in the mentoring relationship</a:t>
            </a:r>
          </a:p>
          <a:p>
            <a:r>
              <a:rPr lang="en-CA" sz="3600" dirty="0" smtClean="0"/>
              <a:t>Discuss ongoing learning focus</a:t>
            </a:r>
          </a:p>
          <a:p>
            <a:endParaRPr lang="en-CA" sz="3600" dirty="0" smtClean="0"/>
          </a:p>
          <a:p>
            <a:endParaRPr lang="en-CA"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entoring matrix-v2-Oval.png"/>
          <p:cNvPicPr>
            <a:picLocks noChangeAspect="1"/>
          </p:cNvPicPr>
          <p:nvPr/>
        </p:nvPicPr>
        <p:blipFill>
          <a:blip r:embed="rId2" cstate="print"/>
          <a:stretch>
            <a:fillRect/>
          </a:stretch>
        </p:blipFill>
        <p:spPr>
          <a:xfrm>
            <a:off x="323371" y="347677"/>
            <a:ext cx="8497258" cy="6162645"/>
          </a:xfrm>
          <a:prstGeom prst="rect">
            <a:avLst/>
          </a:prstGeom>
        </p:spPr>
      </p:pic>
      <p:pic>
        <p:nvPicPr>
          <p:cNvPr id="9" name="Picture 8" descr="Mentoring matrix-v2-Axis.png"/>
          <p:cNvPicPr>
            <a:picLocks noChangeAspect="1"/>
          </p:cNvPicPr>
          <p:nvPr/>
        </p:nvPicPr>
        <p:blipFill>
          <a:blip r:embed="rId3" cstate="print"/>
          <a:stretch>
            <a:fillRect/>
          </a:stretch>
        </p:blipFill>
        <p:spPr>
          <a:xfrm>
            <a:off x="1646115" y="1405405"/>
            <a:ext cx="5851770" cy="4157195"/>
          </a:xfrm>
          <a:prstGeom prst="rect">
            <a:avLst/>
          </a:prstGeom>
        </p:spPr>
      </p:pic>
      <p:pic>
        <p:nvPicPr>
          <p:cNvPr id="18" name="Picture 17" descr="Mentoring matrix-v2-Stasis.png"/>
          <p:cNvPicPr>
            <a:picLocks noChangeAspect="1"/>
          </p:cNvPicPr>
          <p:nvPr/>
        </p:nvPicPr>
        <p:blipFill>
          <a:blip r:embed="rId4" cstate="print"/>
          <a:stretch>
            <a:fillRect/>
          </a:stretch>
        </p:blipFill>
        <p:spPr>
          <a:xfrm>
            <a:off x="2057400" y="3355848"/>
            <a:ext cx="2517480" cy="1779913"/>
          </a:xfrm>
          <a:prstGeom prst="rect">
            <a:avLst/>
          </a:prstGeom>
        </p:spPr>
      </p:pic>
      <p:pic>
        <p:nvPicPr>
          <p:cNvPr id="19" name="Picture 18" descr="Mentoring matrix-v2-Retreat.png"/>
          <p:cNvPicPr>
            <a:picLocks noChangeAspect="1"/>
          </p:cNvPicPr>
          <p:nvPr/>
        </p:nvPicPr>
        <p:blipFill>
          <a:blip r:embed="rId5" cstate="print"/>
          <a:stretch>
            <a:fillRect/>
          </a:stretch>
        </p:blipFill>
        <p:spPr>
          <a:xfrm>
            <a:off x="2057400" y="1600200"/>
            <a:ext cx="2517480" cy="1779913"/>
          </a:xfrm>
          <a:prstGeom prst="rect">
            <a:avLst/>
          </a:prstGeom>
        </p:spPr>
      </p:pic>
      <p:pic>
        <p:nvPicPr>
          <p:cNvPr id="20" name="Picture 19" descr="Mentoring matrix-v2-Confirmation.png"/>
          <p:cNvPicPr>
            <a:picLocks noChangeAspect="1"/>
          </p:cNvPicPr>
          <p:nvPr/>
        </p:nvPicPr>
        <p:blipFill>
          <a:blip r:embed="rId6" cstate="print"/>
          <a:stretch>
            <a:fillRect/>
          </a:stretch>
        </p:blipFill>
        <p:spPr>
          <a:xfrm>
            <a:off x="4553712" y="3355848"/>
            <a:ext cx="2517480" cy="1779913"/>
          </a:xfrm>
          <a:prstGeom prst="rect">
            <a:avLst/>
          </a:prstGeom>
        </p:spPr>
      </p:pic>
      <p:pic>
        <p:nvPicPr>
          <p:cNvPr id="21" name="Picture 20" descr="Mentoring matrix-v2-Growth.png"/>
          <p:cNvPicPr>
            <a:picLocks noChangeAspect="1"/>
          </p:cNvPicPr>
          <p:nvPr/>
        </p:nvPicPr>
        <p:blipFill>
          <a:blip r:embed="rId7" cstate="print"/>
          <a:stretch>
            <a:fillRect/>
          </a:stretch>
        </p:blipFill>
        <p:spPr>
          <a:xfrm>
            <a:off x="4553712" y="1600200"/>
            <a:ext cx="2517480" cy="1779913"/>
          </a:xfrm>
          <a:prstGeom prst="rect">
            <a:avLst/>
          </a:prstGeom>
        </p:spPr>
      </p:pic>
      <p:sp>
        <p:nvSpPr>
          <p:cNvPr id="5" name="Slide Number Placeholder 4"/>
          <p:cNvSpPr>
            <a:spLocks noGrp="1"/>
          </p:cNvSpPr>
          <p:nvPr>
            <p:ph type="sldNum" sz="quarter" idx="12"/>
          </p:nvPr>
        </p:nvSpPr>
        <p:spPr/>
        <p:txBody>
          <a:bodyPr/>
          <a:lstStyle/>
          <a:p>
            <a:fld id="{BCFCEF92-C1FC-484A-BA9F-B3037E642845}" type="slidenum">
              <a:rPr lang="en-US" smtClean="0"/>
              <a:pPr/>
              <a:t>10</a:t>
            </a:fld>
            <a:endParaRPr lang="en-US"/>
          </a:p>
        </p:txBody>
      </p:sp>
      <p:pic>
        <p:nvPicPr>
          <p:cNvPr id="17" name="Picture 16" descr="Mentoring matrix-v2-Mentoring matrix.png"/>
          <p:cNvPicPr>
            <a:picLocks noChangeAspect="1"/>
          </p:cNvPicPr>
          <p:nvPr/>
        </p:nvPicPr>
        <p:blipFill>
          <a:blip r:embed="rId8" cstate="print"/>
          <a:stretch>
            <a:fillRect/>
          </a:stretch>
        </p:blipFill>
        <p:spPr>
          <a:xfrm>
            <a:off x="3532701" y="2645762"/>
            <a:ext cx="2078598" cy="1469038"/>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‘Decisional Capital’</a:t>
            </a:r>
            <a:br>
              <a:rPr lang="en-CA" dirty="0" smtClean="0"/>
            </a:br>
            <a:r>
              <a:rPr lang="en-CA" sz="2200" dirty="0" smtClean="0"/>
              <a:t>Hargreaves and </a:t>
            </a:r>
            <a:r>
              <a:rPr lang="en-CA" sz="2200" dirty="0" err="1" smtClean="0"/>
              <a:t>Fullan</a:t>
            </a:r>
            <a:r>
              <a:rPr lang="en-CA" sz="2200" dirty="0" smtClean="0"/>
              <a:t>, Professional Capital, 2012</a:t>
            </a:r>
            <a:endParaRPr lang="en-US" sz="2200" dirty="0"/>
          </a:p>
        </p:txBody>
      </p:sp>
      <p:sp>
        <p:nvSpPr>
          <p:cNvPr id="3" name="Content Placeholder 2"/>
          <p:cNvSpPr>
            <a:spLocks noGrp="1"/>
          </p:cNvSpPr>
          <p:nvPr>
            <p:ph idx="1"/>
          </p:nvPr>
        </p:nvSpPr>
        <p:spPr/>
        <p:txBody>
          <a:bodyPr/>
          <a:lstStyle/>
          <a:p>
            <a:pPr>
              <a:buNone/>
            </a:pPr>
            <a:r>
              <a:rPr lang="en-CA" dirty="0" smtClean="0"/>
              <a:t>  “The essence of professionalism is the ability to make discretionary judgments.”</a:t>
            </a:r>
          </a:p>
          <a:p>
            <a:endParaRPr lang="en-CA" dirty="0" smtClean="0"/>
          </a:p>
          <a:p>
            <a:pPr>
              <a:buNone/>
            </a:pPr>
            <a:r>
              <a:rPr lang="en-CA" dirty="0" smtClean="0"/>
              <a:t>  “The capacity to judge and judge well depends</a:t>
            </a:r>
          </a:p>
          <a:p>
            <a:pPr>
              <a:buNone/>
            </a:pPr>
            <a:r>
              <a:rPr lang="en-CA" dirty="0" smtClean="0"/>
              <a:t>   on the ability to make decisions in situations of unavoidable uncertainty when the evidence or the rules aren’t categorically clear.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836712"/>
            <a:ext cx="8352928" cy="5447645"/>
          </a:xfrm>
          <a:prstGeom prst="rect">
            <a:avLst/>
          </a:prstGeom>
          <a:noFill/>
        </p:spPr>
        <p:txBody>
          <a:bodyPr wrap="square" rtlCol="0">
            <a:spAutoFit/>
          </a:bodyPr>
          <a:lstStyle/>
          <a:p>
            <a:r>
              <a:rPr lang="en-CA" sz="3600" dirty="0" smtClean="0"/>
              <a:t>Wisdom is particularly important in order to capture that our educational actions are never just a repetition of what has happened in the past but are always radically open toward the future. We need judgment rather than recipes in order to be able to engage with this openness and do so in an educational way. </a:t>
            </a:r>
          </a:p>
          <a:p>
            <a:endParaRPr lang="en-CA" sz="3600" dirty="0" smtClean="0"/>
          </a:p>
          <a:p>
            <a:pPr algn="r"/>
            <a:r>
              <a:rPr lang="en-CA" sz="2400" dirty="0" smtClean="0"/>
              <a:t>G. </a:t>
            </a:r>
            <a:r>
              <a:rPr lang="en-CA" sz="2400" dirty="0" err="1" smtClean="0"/>
              <a:t>Biesta</a:t>
            </a:r>
            <a:r>
              <a:rPr lang="en-CA" sz="2400" dirty="0" smtClean="0"/>
              <a:t>, The Beautiful Risk of Education, 2014</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Criteria for giving useful feedback</a:t>
            </a:r>
            <a:br>
              <a:rPr lang="en-CA" dirty="0" smtClean="0"/>
            </a:br>
            <a:r>
              <a:rPr lang="en-CA" sz="2700" dirty="0" smtClean="0"/>
              <a:t>(Hal </a:t>
            </a:r>
            <a:r>
              <a:rPr lang="en-CA" sz="2700" dirty="0" err="1" smtClean="0"/>
              <a:t>Portner</a:t>
            </a:r>
            <a:r>
              <a:rPr lang="en-CA" sz="2700" dirty="0" smtClean="0"/>
              <a:t>, Mentoring New Teachers, Corwin Press)</a:t>
            </a:r>
            <a:endParaRPr lang="en-US" sz="2700" dirty="0"/>
          </a:p>
        </p:txBody>
      </p:sp>
      <p:sp>
        <p:nvSpPr>
          <p:cNvPr id="3" name="Content Placeholder 2"/>
          <p:cNvSpPr>
            <a:spLocks noGrp="1"/>
          </p:cNvSpPr>
          <p:nvPr>
            <p:ph idx="1"/>
          </p:nvPr>
        </p:nvSpPr>
        <p:spPr/>
        <p:txBody>
          <a:bodyPr>
            <a:noAutofit/>
          </a:bodyPr>
          <a:lstStyle/>
          <a:p>
            <a:r>
              <a:rPr lang="en-CA" sz="3200" dirty="0" smtClean="0"/>
              <a:t>Descriptive rather than evaluative</a:t>
            </a:r>
          </a:p>
          <a:p>
            <a:r>
              <a:rPr lang="en-CA" sz="3200" dirty="0" smtClean="0"/>
              <a:t>Specific rather than general</a:t>
            </a:r>
          </a:p>
          <a:p>
            <a:r>
              <a:rPr lang="en-CA" sz="3200" dirty="0" smtClean="0"/>
              <a:t>Takes into account the needs of both the receiver and giver of feedback</a:t>
            </a:r>
          </a:p>
          <a:p>
            <a:r>
              <a:rPr lang="en-CA" sz="3200" dirty="0" smtClean="0"/>
              <a:t>Directed towards behaviour that the receiver can do something about</a:t>
            </a:r>
          </a:p>
          <a:p>
            <a:r>
              <a:rPr lang="en-CA" sz="3200" dirty="0" smtClean="0"/>
              <a:t>Solicited, rather than imposed</a:t>
            </a:r>
          </a:p>
          <a:p>
            <a:r>
              <a:rPr lang="en-CA" sz="3200" dirty="0" smtClean="0"/>
              <a:t>Well-timed</a:t>
            </a:r>
          </a:p>
          <a:p>
            <a:r>
              <a:rPr lang="en-CA" sz="3200" dirty="0" smtClean="0"/>
              <a:t>Checked to ensure clear communication</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Evolving Professional </a:t>
            </a:r>
            <a:br>
              <a:rPr lang="en-CA" dirty="0" smtClean="0"/>
            </a:br>
            <a:r>
              <a:rPr lang="en-CA" dirty="0" smtClean="0"/>
              <a:t>Development Needs</a:t>
            </a:r>
            <a:endParaRPr lang="en-US" dirty="0"/>
          </a:p>
        </p:txBody>
      </p:sp>
      <p:sp>
        <p:nvSpPr>
          <p:cNvPr id="5" name="Slide Number Placeholder 4"/>
          <p:cNvSpPr>
            <a:spLocks noGrp="1"/>
          </p:cNvSpPr>
          <p:nvPr>
            <p:ph type="sldNum" sz="quarter" idx="12"/>
          </p:nvPr>
        </p:nvSpPr>
        <p:spPr/>
        <p:txBody>
          <a:bodyPr/>
          <a:lstStyle/>
          <a:p>
            <a:fld id="{BCFCEF92-C1FC-484A-BA9F-B3037E642845}" type="slidenum">
              <a:rPr lang="en-US" smtClean="0"/>
              <a:pPr/>
              <a:t>14</a:t>
            </a:fld>
            <a:endParaRPr lang="en-US"/>
          </a:p>
        </p:txBody>
      </p:sp>
      <p:pic>
        <p:nvPicPr>
          <p:cNvPr id="6" name="Picture 5" descr="Professional Development Needs-1.png"/>
          <p:cNvPicPr>
            <a:picLocks noChangeAspect="1"/>
          </p:cNvPicPr>
          <p:nvPr/>
        </p:nvPicPr>
        <p:blipFill>
          <a:blip r:embed="rId2" cstate="print"/>
          <a:stretch>
            <a:fillRect/>
          </a:stretch>
        </p:blipFill>
        <p:spPr>
          <a:xfrm>
            <a:off x="533400" y="2014975"/>
            <a:ext cx="2895407" cy="3700025"/>
          </a:xfrm>
          <a:prstGeom prst="rect">
            <a:avLst/>
          </a:prstGeom>
        </p:spPr>
      </p:pic>
      <p:pic>
        <p:nvPicPr>
          <p:cNvPr id="7" name="Picture 6" descr="Professional Development Needs-2.png"/>
          <p:cNvPicPr>
            <a:picLocks noChangeAspect="1"/>
          </p:cNvPicPr>
          <p:nvPr/>
        </p:nvPicPr>
        <p:blipFill>
          <a:blip r:embed="rId3" cstate="print"/>
          <a:stretch>
            <a:fillRect/>
          </a:stretch>
        </p:blipFill>
        <p:spPr>
          <a:xfrm>
            <a:off x="2286000" y="2392922"/>
            <a:ext cx="3675643" cy="3626878"/>
          </a:xfrm>
          <a:prstGeom prst="rect">
            <a:avLst/>
          </a:prstGeom>
        </p:spPr>
      </p:pic>
      <p:pic>
        <p:nvPicPr>
          <p:cNvPr id="8" name="Picture 7" descr="Professional Development Needs-3.png"/>
          <p:cNvPicPr>
            <a:picLocks noChangeAspect="1"/>
          </p:cNvPicPr>
          <p:nvPr/>
        </p:nvPicPr>
        <p:blipFill>
          <a:blip r:embed="rId4" cstate="print"/>
          <a:stretch>
            <a:fillRect/>
          </a:stretch>
        </p:blipFill>
        <p:spPr>
          <a:xfrm>
            <a:off x="4876800" y="1143000"/>
            <a:ext cx="3700025" cy="4778946"/>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Separate Groups</a:t>
            </a:r>
            <a:endParaRPr lang="en-US" dirty="0"/>
          </a:p>
        </p:txBody>
      </p:sp>
      <p:sp>
        <p:nvSpPr>
          <p:cNvPr id="3" name="Text Placeholder 2"/>
          <p:cNvSpPr>
            <a:spLocks noGrp="1"/>
          </p:cNvSpPr>
          <p:nvPr>
            <p:ph type="body" idx="1"/>
          </p:nvPr>
        </p:nvSpPr>
        <p:spPr/>
        <p:txBody>
          <a:bodyPr/>
          <a:lstStyle/>
          <a:p>
            <a:r>
              <a:rPr lang="en-CA" dirty="0" smtClean="0"/>
              <a:t>Mentees</a:t>
            </a:r>
            <a:endParaRPr lang="en-US" dirty="0"/>
          </a:p>
        </p:txBody>
      </p:sp>
      <p:sp>
        <p:nvSpPr>
          <p:cNvPr id="5" name="Text Placeholder 4"/>
          <p:cNvSpPr>
            <a:spLocks noGrp="1"/>
          </p:cNvSpPr>
          <p:nvPr>
            <p:ph type="body" sz="half" idx="3"/>
          </p:nvPr>
        </p:nvSpPr>
        <p:spPr/>
        <p:txBody>
          <a:bodyPr/>
          <a:lstStyle/>
          <a:p>
            <a:r>
              <a:rPr lang="en-CA" dirty="0" smtClean="0"/>
              <a:t>Mentors</a:t>
            </a:r>
            <a:endParaRPr lang="en-US" dirty="0"/>
          </a:p>
        </p:txBody>
      </p:sp>
      <p:sp>
        <p:nvSpPr>
          <p:cNvPr id="4" name="Content Placeholder 3"/>
          <p:cNvSpPr>
            <a:spLocks noGrp="1"/>
          </p:cNvSpPr>
          <p:nvPr>
            <p:ph sz="quarter" idx="2"/>
          </p:nvPr>
        </p:nvSpPr>
        <p:spPr/>
        <p:txBody>
          <a:bodyPr>
            <a:normAutofit lnSpcReduction="10000"/>
          </a:bodyPr>
          <a:lstStyle/>
          <a:p>
            <a:r>
              <a:rPr lang="en-CA" dirty="0" smtClean="0"/>
              <a:t>With respect to supporting your educational needs, what would you like more of, less of ? Please chart and bring back to whole group.</a:t>
            </a:r>
          </a:p>
          <a:p>
            <a:r>
              <a:rPr lang="en-CA" dirty="0" smtClean="0"/>
              <a:t>Criteria for Formative Growth – highlight and evidence areas of growth. Then highlight where you want to focus in your ongoing work.</a:t>
            </a:r>
            <a:endParaRPr lang="en-US" dirty="0"/>
          </a:p>
        </p:txBody>
      </p:sp>
      <p:sp>
        <p:nvSpPr>
          <p:cNvPr id="6" name="Content Placeholder 5"/>
          <p:cNvSpPr>
            <a:spLocks noGrp="1"/>
          </p:cNvSpPr>
          <p:nvPr>
            <p:ph sz="quarter" idx="4"/>
          </p:nvPr>
        </p:nvSpPr>
        <p:spPr/>
        <p:txBody>
          <a:bodyPr>
            <a:normAutofit/>
          </a:bodyPr>
          <a:lstStyle/>
          <a:p>
            <a:r>
              <a:rPr lang="en-CA" dirty="0" smtClean="0"/>
              <a:t>Choose an area of focus from criteria for formative growth</a:t>
            </a:r>
          </a:p>
          <a:p>
            <a:r>
              <a:rPr lang="en-CA" dirty="0" smtClean="0"/>
              <a:t>Observe video</a:t>
            </a:r>
          </a:p>
          <a:p>
            <a:r>
              <a:rPr lang="en-CA" dirty="0" smtClean="0"/>
              <a:t>Discuss feedback using description, interpretation, and implication as a frame</a:t>
            </a:r>
          </a:p>
          <a:p>
            <a:r>
              <a:rPr lang="en-CA" dirty="0" smtClean="0"/>
              <a:t>Practice feedback conversation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Observation and Feedback Practice</a:t>
            </a:r>
            <a:endParaRPr lang="en-US" sz="3100" dirty="0"/>
          </a:p>
        </p:txBody>
      </p:sp>
      <p:sp>
        <p:nvSpPr>
          <p:cNvPr id="3" name="Content Placeholder 2"/>
          <p:cNvSpPr>
            <a:spLocks noGrp="1"/>
          </p:cNvSpPr>
          <p:nvPr>
            <p:ph idx="1"/>
          </p:nvPr>
        </p:nvSpPr>
        <p:spPr/>
        <p:txBody>
          <a:bodyPr>
            <a:normAutofit/>
          </a:bodyPr>
          <a:lstStyle/>
          <a:p>
            <a:r>
              <a:rPr lang="en-CA" sz="2800" dirty="0" smtClean="0"/>
              <a:t>With a partner, choose one element from Domain 1, 2 or 3 as your observational focus</a:t>
            </a:r>
          </a:p>
          <a:p>
            <a:r>
              <a:rPr lang="en-CA" sz="2800" dirty="0" smtClean="0"/>
              <a:t>Watching the video, note what you observe related to this element</a:t>
            </a:r>
          </a:p>
          <a:p>
            <a:r>
              <a:rPr lang="en-CA" sz="2800" dirty="0" smtClean="0"/>
              <a:t>Discuss observed data with your partner</a:t>
            </a:r>
          </a:p>
          <a:p>
            <a:r>
              <a:rPr lang="en-CA" sz="2800" dirty="0" smtClean="0"/>
              <a:t>Design some feedback questions relevant to describe, explore, and extend feedback conversation</a:t>
            </a:r>
          </a:p>
          <a:p>
            <a:r>
              <a:rPr lang="en-CA" sz="2800" dirty="0" smtClean="0"/>
              <a:t>Practice a post observation conversation taking on mentor/mentee roles</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dirty="0" smtClean="0"/>
              <a:t>Video – Math Class</a:t>
            </a:r>
            <a:br>
              <a:rPr lang="en-CA" dirty="0" smtClean="0"/>
            </a:br>
            <a:endParaRPr lang="en-US" dirty="0"/>
          </a:p>
        </p:txBody>
      </p:sp>
      <p:sp>
        <p:nvSpPr>
          <p:cNvPr id="3" name="Content Placeholder 2"/>
          <p:cNvSpPr>
            <a:spLocks noGrp="1"/>
          </p:cNvSpPr>
          <p:nvPr>
            <p:ph idx="1"/>
          </p:nvPr>
        </p:nvSpPr>
        <p:spPr/>
        <p:txBody>
          <a:bodyPr/>
          <a:lstStyle/>
          <a:p>
            <a:r>
              <a:rPr lang="en-CA" dirty="0" smtClean="0">
                <a:hlinkClick r:id="rId2"/>
              </a:rPr>
              <a:t>Grade 6 math class video observation</a:t>
            </a:r>
            <a:endParaRPr lang="en-CA" dirty="0" smtClean="0"/>
          </a:p>
          <a:p>
            <a:endParaRPr lang="en-CA" dirty="0" smtClean="0"/>
          </a:p>
          <a:p>
            <a:r>
              <a:rPr lang="en-CA" dirty="0" smtClean="0"/>
              <a:t>Please watch and record what you notice related to the criteria you have identified.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228919"/>
            <a:ext cx="7772400" cy="45719"/>
          </a:xfrm>
        </p:spPr>
        <p:txBody>
          <a:bodyPr>
            <a:normAutofit fontScale="90000"/>
          </a:bodyPr>
          <a:lstStyle/>
          <a:p>
            <a:endParaRPr lang="en-US" dirty="0"/>
          </a:p>
        </p:txBody>
      </p:sp>
      <p:graphicFrame>
        <p:nvGraphicFramePr>
          <p:cNvPr id="4" name="Content Placeholder 3"/>
          <p:cNvGraphicFramePr>
            <a:graphicFrameLocks noGrp="1"/>
          </p:cNvGraphicFramePr>
          <p:nvPr>
            <p:ph idx="1"/>
          </p:nvPr>
        </p:nvGraphicFramePr>
        <p:xfrm>
          <a:off x="467544" y="404664"/>
          <a:ext cx="8229600" cy="5838105"/>
        </p:xfrm>
        <a:graphic>
          <a:graphicData uri="http://schemas.openxmlformats.org/drawingml/2006/table">
            <a:tbl>
              <a:tblPr firstRow="1" bandRow="1">
                <a:tableStyleId>{F5AB1C69-6EDB-4FF4-983F-18BD219EF322}</a:tableStyleId>
              </a:tblPr>
              <a:tblGrid>
                <a:gridCol w="4114800"/>
                <a:gridCol w="4114800"/>
              </a:tblGrid>
              <a:tr h="1946035">
                <a:tc>
                  <a:txBody>
                    <a:bodyPr/>
                    <a:lstStyle/>
                    <a:p>
                      <a:r>
                        <a:rPr lang="en-CA" sz="4400" dirty="0" smtClean="0">
                          <a:solidFill>
                            <a:schemeClr val="bg1"/>
                          </a:solidFill>
                        </a:rPr>
                        <a:t>Description</a:t>
                      </a:r>
                      <a:endParaRPr lang="en-US" sz="4400" dirty="0">
                        <a:solidFill>
                          <a:schemeClr val="bg1"/>
                        </a:solidFill>
                      </a:endParaRPr>
                    </a:p>
                  </a:txBody>
                  <a:tcPr/>
                </a:tc>
                <a:tc>
                  <a:txBody>
                    <a:bodyPr/>
                    <a:lstStyle/>
                    <a:p>
                      <a:r>
                        <a:rPr lang="en-CA" sz="4400" dirty="0" smtClean="0">
                          <a:solidFill>
                            <a:schemeClr val="bg1"/>
                          </a:solidFill>
                        </a:rPr>
                        <a:t>Here’s what?</a:t>
                      </a:r>
                      <a:endParaRPr lang="en-US" sz="4400" dirty="0">
                        <a:solidFill>
                          <a:schemeClr val="bg1"/>
                        </a:solidFill>
                      </a:endParaRPr>
                    </a:p>
                  </a:txBody>
                  <a:tcPr/>
                </a:tc>
              </a:tr>
              <a:tr h="1946035">
                <a:tc>
                  <a:txBody>
                    <a:bodyPr/>
                    <a:lstStyle/>
                    <a:p>
                      <a:r>
                        <a:rPr lang="en-CA" sz="4400" dirty="0" smtClean="0"/>
                        <a:t>Interpretation</a:t>
                      </a:r>
                      <a:endParaRPr lang="en-US" sz="4400" dirty="0"/>
                    </a:p>
                  </a:txBody>
                  <a:tcPr/>
                </a:tc>
                <a:tc>
                  <a:txBody>
                    <a:bodyPr/>
                    <a:lstStyle/>
                    <a:p>
                      <a:r>
                        <a:rPr lang="en-CA" sz="4400" dirty="0" smtClean="0"/>
                        <a:t>So what?</a:t>
                      </a:r>
                      <a:endParaRPr lang="en-US" sz="4400" dirty="0"/>
                    </a:p>
                  </a:txBody>
                  <a:tcPr/>
                </a:tc>
              </a:tr>
              <a:tr h="1946035">
                <a:tc>
                  <a:txBody>
                    <a:bodyPr/>
                    <a:lstStyle/>
                    <a:p>
                      <a:r>
                        <a:rPr lang="en-CA" sz="4400" dirty="0" smtClean="0"/>
                        <a:t>Implications</a:t>
                      </a:r>
                      <a:endParaRPr lang="en-US" sz="4400" dirty="0"/>
                    </a:p>
                  </a:txBody>
                  <a:tcPr/>
                </a:tc>
                <a:tc>
                  <a:txBody>
                    <a:bodyPr/>
                    <a:lstStyle/>
                    <a:p>
                      <a:r>
                        <a:rPr lang="en-CA" sz="4400" dirty="0" smtClean="0"/>
                        <a:t>Now what? </a:t>
                      </a:r>
                      <a:endParaRPr lang="en-US" sz="44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Guide Feedback</a:t>
            </a:r>
            <a:endParaRPr lang="en-US" dirty="0"/>
          </a:p>
        </p:txBody>
      </p:sp>
      <p:sp>
        <p:nvSpPr>
          <p:cNvPr id="3" name="Content Placeholder 2"/>
          <p:cNvSpPr>
            <a:spLocks noGrp="1"/>
          </p:cNvSpPr>
          <p:nvPr>
            <p:ph idx="1"/>
          </p:nvPr>
        </p:nvSpPr>
        <p:spPr>
          <a:xfrm>
            <a:off x="457200" y="1600200"/>
            <a:ext cx="8147248" cy="4525963"/>
          </a:xfrm>
        </p:spPr>
        <p:txBody>
          <a:bodyPr>
            <a:noAutofit/>
          </a:bodyPr>
          <a:lstStyle/>
          <a:p>
            <a:r>
              <a:rPr lang="en-US" sz="2800" dirty="0" smtClean="0"/>
              <a:t>Questions that </a:t>
            </a:r>
            <a:r>
              <a:rPr lang="en-US" sz="2800" b="1" dirty="0" smtClean="0"/>
              <a:t>invite inquiry</a:t>
            </a:r>
            <a:r>
              <a:rPr lang="en-US" sz="2800" dirty="0" smtClean="0"/>
              <a:t>, and open up thinking. These questions help others to explore ideas, issues, concerns, perspectives, and proposals. </a:t>
            </a:r>
          </a:p>
          <a:p>
            <a:r>
              <a:rPr lang="en-US" sz="2800" dirty="0" smtClean="0"/>
              <a:t>Questions which </a:t>
            </a:r>
            <a:r>
              <a:rPr lang="en-US" sz="2800" b="1" dirty="0" smtClean="0"/>
              <a:t>probe</a:t>
            </a:r>
            <a:r>
              <a:rPr lang="en-US" sz="2800" dirty="0" smtClean="0"/>
              <a:t> to focus thinking and encourage precision. These questions help to clarify vagueness and generalities.</a:t>
            </a:r>
          </a:p>
          <a:p>
            <a:r>
              <a:rPr lang="en-US" sz="2800" dirty="0" smtClean="0"/>
              <a:t>Questions that </a:t>
            </a:r>
            <a:r>
              <a:rPr lang="en-US" sz="2800" b="1" dirty="0" smtClean="0"/>
              <a:t>extend</a:t>
            </a:r>
            <a:r>
              <a:rPr lang="en-US" sz="2800" dirty="0" smtClean="0"/>
              <a:t> thinking. These questions help others to connect to the bigger picture, to plan what action to take, to reconsider their ideas through a different lens or perspective. </a:t>
            </a:r>
            <a:endParaRPr lang="en-US" sz="2800" dirty="0"/>
          </a:p>
        </p:txBody>
      </p:sp>
      <p:sp>
        <p:nvSpPr>
          <p:cNvPr id="4" name="Slide Number Placeholder 3"/>
          <p:cNvSpPr>
            <a:spLocks noGrp="1"/>
          </p:cNvSpPr>
          <p:nvPr>
            <p:ph type="sldNum" sz="quarter" idx="12"/>
          </p:nvPr>
        </p:nvSpPr>
        <p:spPr/>
        <p:txBody>
          <a:bodyPr/>
          <a:lstStyle/>
          <a:p>
            <a:fld id="{BCFCEF92-C1FC-484A-BA9F-B3037E642845}" type="slidenum">
              <a:rPr lang="en-US" smtClean="0"/>
              <a:pPr/>
              <a:t>19</a:t>
            </a:fld>
            <a:endParaRPr lang="en-US"/>
          </a:p>
        </p:txBody>
      </p:sp>
      <p:graphicFrame>
        <p:nvGraphicFramePr>
          <p:cNvPr id="5" name="Table 4"/>
          <p:cNvGraphicFramePr>
            <a:graphicFrameLocks noGrp="1"/>
          </p:cNvGraphicFramePr>
          <p:nvPr/>
        </p:nvGraphicFramePr>
        <p:xfrm>
          <a:off x="251520" y="1196752"/>
          <a:ext cx="8568952" cy="5616624"/>
        </p:xfrm>
        <a:graphic>
          <a:graphicData uri="http://schemas.openxmlformats.org/drawingml/2006/table">
            <a:tbl>
              <a:tblPr firstRow="1" bandRow="1">
                <a:tableStyleId>{5C22544A-7EE6-4342-B048-85BDC9FD1C3A}</a:tableStyleId>
              </a:tblPr>
              <a:tblGrid>
                <a:gridCol w="4284476"/>
                <a:gridCol w="4284476"/>
              </a:tblGrid>
              <a:tr h="1725301">
                <a:tc>
                  <a:txBody>
                    <a:bodyPr/>
                    <a:lstStyle/>
                    <a:p>
                      <a:r>
                        <a:rPr lang="en-CA" sz="3600" dirty="0" smtClean="0">
                          <a:solidFill>
                            <a:srgbClr val="7030A0"/>
                          </a:solidFill>
                        </a:rPr>
                        <a:t> Invite</a:t>
                      </a:r>
                    </a:p>
                    <a:p>
                      <a:endParaRPr lang="en-US" sz="3600" dirty="0">
                        <a:solidFill>
                          <a:srgbClr val="7030A0"/>
                        </a:solidFill>
                      </a:endParaRPr>
                    </a:p>
                  </a:txBody>
                  <a:tcPr/>
                </a:tc>
                <a:tc>
                  <a:txBody>
                    <a:bodyPr/>
                    <a:lstStyle/>
                    <a:p>
                      <a:r>
                        <a:rPr lang="en-CA" dirty="0" smtClean="0">
                          <a:solidFill>
                            <a:srgbClr val="7030A0"/>
                          </a:solidFill>
                        </a:rPr>
                        <a:t>describe</a:t>
                      </a:r>
                    </a:p>
                    <a:p>
                      <a:r>
                        <a:rPr lang="en-CA" dirty="0" smtClean="0">
                          <a:solidFill>
                            <a:srgbClr val="7030A0"/>
                          </a:solidFill>
                        </a:rPr>
                        <a:t>confirm</a:t>
                      </a:r>
                    </a:p>
                    <a:p>
                      <a:r>
                        <a:rPr lang="en-CA" dirty="0" smtClean="0">
                          <a:solidFill>
                            <a:srgbClr val="7030A0"/>
                          </a:solidFill>
                        </a:rPr>
                        <a:t>acknowledge</a:t>
                      </a:r>
                    </a:p>
                    <a:p>
                      <a:r>
                        <a:rPr lang="en-CA" dirty="0" smtClean="0">
                          <a:solidFill>
                            <a:srgbClr val="7030A0"/>
                          </a:solidFill>
                        </a:rPr>
                        <a:t>engage </a:t>
                      </a:r>
                    </a:p>
                    <a:p>
                      <a:r>
                        <a:rPr lang="en-CA" dirty="0" smtClean="0">
                          <a:solidFill>
                            <a:srgbClr val="7030A0"/>
                          </a:solidFill>
                        </a:rPr>
                        <a:t>activate</a:t>
                      </a:r>
                      <a:endParaRPr lang="en-US" dirty="0">
                        <a:solidFill>
                          <a:srgbClr val="7030A0"/>
                        </a:solidFill>
                      </a:endParaRPr>
                    </a:p>
                  </a:txBody>
                  <a:tcPr/>
                </a:tc>
              </a:tr>
              <a:tr h="1939032">
                <a:tc>
                  <a:txBody>
                    <a:bodyPr/>
                    <a:lstStyle/>
                    <a:p>
                      <a:pPr marL="0" algn="l" defTabSz="914400" rtl="0" eaLnBrk="1" latinLnBrk="0" hangingPunct="1"/>
                      <a:r>
                        <a:rPr lang="en-CA" sz="3600" b="1" kern="1200" dirty="0" smtClean="0">
                          <a:solidFill>
                            <a:srgbClr val="7030A0"/>
                          </a:solidFill>
                          <a:latin typeface="+mn-lt"/>
                          <a:ea typeface="+mn-ea"/>
                          <a:cs typeface="+mn-cs"/>
                        </a:rPr>
                        <a:t>Explore</a:t>
                      </a:r>
                      <a:endParaRPr lang="en-US" sz="3600" b="1" kern="1200" dirty="0" smtClean="0">
                        <a:solidFill>
                          <a:srgbClr val="7030A0"/>
                        </a:solidFill>
                        <a:latin typeface="+mn-lt"/>
                        <a:ea typeface="+mn-ea"/>
                        <a:cs typeface="+mn-cs"/>
                      </a:endParaRPr>
                    </a:p>
                  </a:txBody>
                  <a:tcPr/>
                </a:tc>
                <a:tc>
                  <a:txBody>
                    <a:bodyPr/>
                    <a:lstStyle/>
                    <a:p>
                      <a:r>
                        <a:rPr lang="en-CA" dirty="0" smtClean="0">
                          <a:solidFill>
                            <a:srgbClr val="7030A0"/>
                          </a:solidFill>
                        </a:rPr>
                        <a:t>clarify</a:t>
                      </a:r>
                    </a:p>
                    <a:p>
                      <a:r>
                        <a:rPr lang="en-CA" dirty="0" smtClean="0">
                          <a:solidFill>
                            <a:srgbClr val="7030A0"/>
                          </a:solidFill>
                        </a:rPr>
                        <a:t>probe</a:t>
                      </a:r>
                    </a:p>
                    <a:p>
                      <a:r>
                        <a:rPr lang="en-CA" dirty="0" smtClean="0">
                          <a:solidFill>
                            <a:srgbClr val="7030A0"/>
                          </a:solidFill>
                        </a:rPr>
                        <a:t>interpret</a:t>
                      </a:r>
                    </a:p>
                    <a:p>
                      <a:r>
                        <a:rPr lang="en-CA" dirty="0" smtClean="0">
                          <a:solidFill>
                            <a:srgbClr val="7030A0"/>
                          </a:solidFill>
                        </a:rPr>
                        <a:t>question</a:t>
                      </a:r>
                    </a:p>
                    <a:p>
                      <a:r>
                        <a:rPr lang="en-CA" dirty="0" smtClean="0">
                          <a:solidFill>
                            <a:srgbClr val="7030A0"/>
                          </a:solidFill>
                        </a:rPr>
                        <a:t>cause/effect</a:t>
                      </a:r>
                    </a:p>
                    <a:p>
                      <a:endParaRPr lang="en-US" dirty="0">
                        <a:solidFill>
                          <a:srgbClr val="7030A0"/>
                        </a:solidFill>
                      </a:endParaRPr>
                    </a:p>
                  </a:txBody>
                  <a:tcPr/>
                </a:tc>
              </a:tr>
              <a:tr h="1952291">
                <a:tc>
                  <a:txBody>
                    <a:bodyPr/>
                    <a:lstStyle/>
                    <a:p>
                      <a:pPr marL="0" algn="l" defTabSz="914400" rtl="0" eaLnBrk="1" latinLnBrk="0" hangingPunct="1"/>
                      <a:r>
                        <a:rPr lang="en-CA" dirty="0" smtClean="0">
                          <a:solidFill>
                            <a:srgbClr val="7030A0"/>
                          </a:solidFill>
                        </a:rPr>
                        <a:t> </a:t>
                      </a:r>
                      <a:r>
                        <a:rPr lang="en-CA" sz="3600" b="1" kern="1200" dirty="0" smtClean="0">
                          <a:solidFill>
                            <a:srgbClr val="7030A0"/>
                          </a:solidFill>
                          <a:latin typeface="+mn-lt"/>
                          <a:ea typeface="+mn-ea"/>
                          <a:cs typeface="+mn-cs"/>
                        </a:rPr>
                        <a:t>Extend</a:t>
                      </a:r>
                      <a:endParaRPr lang="en-US" sz="3600" b="1" kern="1200" dirty="0" smtClean="0">
                        <a:solidFill>
                          <a:srgbClr val="7030A0"/>
                        </a:solidFill>
                        <a:latin typeface="+mn-lt"/>
                        <a:ea typeface="+mn-ea"/>
                        <a:cs typeface="+mn-cs"/>
                      </a:endParaRPr>
                    </a:p>
                  </a:txBody>
                  <a:tcPr/>
                </a:tc>
                <a:tc>
                  <a:txBody>
                    <a:bodyPr/>
                    <a:lstStyle/>
                    <a:p>
                      <a:r>
                        <a:rPr lang="en-CA" dirty="0" smtClean="0">
                          <a:solidFill>
                            <a:srgbClr val="7030A0"/>
                          </a:solidFill>
                        </a:rPr>
                        <a:t>connect action to theory</a:t>
                      </a:r>
                    </a:p>
                    <a:p>
                      <a:r>
                        <a:rPr lang="en-CA" dirty="0" smtClean="0">
                          <a:solidFill>
                            <a:srgbClr val="7030A0"/>
                          </a:solidFill>
                        </a:rPr>
                        <a:t>challenge</a:t>
                      </a:r>
                    </a:p>
                    <a:p>
                      <a:r>
                        <a:rPr lang="en-CA" dirty="0" smtClean="0">
                          <a:solidFill>
                            <a:srgbClr val="7030A0"/>
                          </a:solidFill>
                        </a:rPr>
                        <a:t>identify application</a:t>
                      </a:r>
                    </a:p>
                    <a:p>
                      <a:r>
                        <a:rPr lang="en-CA" dirty="0" smtClean="0">
                          <a:solidFill>
                            <a:srgbClr val="7030A0"/>
                          </a:solidFill>
                        </a:rPr>
                        <a:t>define</a:t>
                      </a:r>
                      <a:r>
                        <a:rPr lang="en-CA" baseline="0" dirty="0" smtClean="0">
                          <a:solidFill>
                            <a:srgbClr val="7030A0"/>
                          </a:solidFill>
                        </a:rPr>
                        <a:t> goals, direction</a:t>
                      </a:r>
                      <a:endParaRPr lang="en-CA" dirty="0" smtClean="0">
                        <a:solidFill>
                          <a:srgbClr val="7030A0"/>
                        </a:solidFill>
                      </a:endParaRPr>
                    </a:p>
                    <a:p>
                      <a:endParaRPr lang="en-US" dirty="0">
                        <a:solidFill>
                          <a:srgbClr val="7030A0"/>
                        </a:solidFill>
                      </a:endParaRPr>
                    </a:p>
                  </a:txBody>
                  <a:tcPr/>
                </a:tc>
              </a:tr>
            </a:tbl>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260648"/>
            <a:ext cx="5486400" cy="720080"/>
          </a:xfrm>
        </p:spPr>
        <p:txBody>
          <a:bodyPr>
            <a:noAutofit/>
          </a:bodyPr>
          <a:lstStyle/>
          <a:p>
            <a:pPr algn="ctr"/>
            <a:r>
              <a:rPr lang="en-CA" sz="4000" dirty="0" smtClean="0">
                <a:solidFill>
                  <a:schemeClr val="accent1"/>
                </a:solidFill>
              </a:rPr>
              <a:t>The Newlywed game</a:t>
            </a:r>
            <a:endParaRPr lang="en-US" sz="4000" dirty="0">
              <a:solidFill>
                <a:schemeClr val="accent1"/>
              </a:solidFill>
            </a:endParaRPr>
          </a:p>
        </p:txBody>
      </p:sp>
      <p:sp>
        <p:nvSpPr>
          <p:cNvPr id="5" name="TextBox 4"/>
          <p:cNvSpPr txBox="1"/>
          <p:nvPr/>
        </p:nvSpPr>
        <p:spPr>
          <a:xfrm>
            <a:off x="467544" y="1340768"/>
            <a:ext cx="8424936" cy="3785652"/>
          </a:xfrm>
          <a:prstGeom prst="rect">
            <a:avLst/>
          </a:prstGeom>
          <a:noFill/>
        </p:spPr>
        <p:txBody>
          <a:bodyPr wrap="square" rtlCol="0">
            <a:spAutoFit/>
          </a:bodyPr>
          <a:lstStyle/>
          <a:p>
            <a:r>
              <a:rPr lang="en-CA" sz="4000" dirty="0" smtClean="0"/>
              <a:t>1. ‘Alternate ‘ career? </a:t>
            </a:r>
          </a:p>
          <a:p>
            <a:r>
              <a:rPr lang="en-CA" sz="4000" dirty="0" smtClean="0"/>
              <a:t>2. Biggest pet peeve? </a:t>
            </a:r>
          </a:p>
          <a:p>
            <a:r>
              <a:rPr lang="en-CA" sz="4000" dirty="0" smtClean="0"/>
              <a:t>3. Teaching style most like a racehorse, a bear, or a beaver?</a:t>
            </a:r>
          </a:p>
          <a:p>
            <a:r>
              <a:rPr lang="en-CA" sz="4000" dirty="0" smtClean="0"/>
              <a:t>4. Most likely weekend activity? </a:t>
            </a:r>
          </a:p>
          <a:p>
            <a:r>
              <a:rPr lang="en-CA" sz="4000" dirty="0" smtClean="0"/>
              <a:t>5. A teaching strength?</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Debrief Giving Feedback</a:t>
            </a:r>
            <a:endParaRPr lang="en-US" b="1" dirty="0"/>
          </a:p>
        </p:txBody>
      </p:sp>
      <p:sp>
        <p:nvSpPr>
          <p:cNvPr id="3" name="Content Placeholder 2"/>
          <p:cNvSpPr>
            <a:spLocks noGrp="1"/>
          </p:cNvSpPr>
          <p:nvPr>
            <p:ph idx="1"/>
          </p:nvPr>
        </p:nvSpPr>
        <p:spPr>
          <a:xfrm>
            <a:off x="0" y="1484784"/>
            <a:ext cx="8769152" cy="4741987"/>
          </a:xfrm>
        </p:spPr>
        <p:txBody>
          <a:bodyPr/>
          <a:lstStyle/>
          <a:p>
            <a:pPr>
              <a:buNone/>
            </a:pPr>
            <a:r>
              <a:rPr lang="en-CA" dirty="0" smtClean="0"/>
              <a:t> </a:t>
            </a:r>
          </a:p>
          <a:p>
            <a:r>
              <a:rPr lang="en-CA" sz="4000" dirty="0" smtClean="0"/>
              <a:t>Was professional judgment supported?</a:t>
            </a:r>
          </a:p>
          <a:p>
            <a:pPr>
              <a:buNone/>
            </a:pPr>
            <a:r>
              <a:rPr lang="en-CA" sz="4000" dirty="0" smtClean="0"/>
              <a:t> </a:t>
            </a:r>
          </a:p>
          <a:p>
            <a:r>
              <a:rPr lang="en-CA" sz="4000" dirty="0" smtClean="0"/>
              <a:t>Do we have some new things to think about as a result of the conversation?</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Collaboration – A protocol for exploring student work</a:t>
            </a:r>
            <a:endParaRPr lang="en-US" b="1" dirty="0"/>
          </a:p>
        </p:txBody>
      </p:sp>
      <p:pic>
        <p:nvPicPr>
          <p:cNvPr id="5" name="Picture 4" descr="new_image.png"/>
          <p:cNvPicPr>
            <a:picLocks noChangeAspect="1"/>
          </p:cNvPicPr>
          <p:nvPr/>
        </p:nvPicPr>
        <p:blipFill>
          <a:blip r:embed="rId2" cstate="print"/>
          <a:stretch>
            <a:fillRect/>
          </a:stretch>
        </p:blipFill>
        <p:spPr>
          <a:xfrm>
            <a:off x="2742944" y="1412776"/>
            <a:ext cx="3658111" cy="496855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4320480" cy="1728192"/>
          </a:xfrm>
        </p:spPr>
        <p:txBody>
          <a:bodyPr>
            <a:noAutofit/>
          </a:bodyPr>
          <a:lstStyle/>
          <a:p>
            <a:r>
              <a:rPr lang="en-CA" sz="3600" dirty="0" smtClean="0"/>
              <a:t>Learning through constraints </a:t>
            </a:r>
            <a:br>
              <a:rPr lang="en-CA" sz="3600" dirty="0" smtClean="0"/>
            </a:br>
            <a:r>
              <a:rPr lang="en-CA" sz="1600" dirty="0" smtClean="0"/>
              <a:t>(from The Power of Protocols: An </a:t>
            </a:r>
            <a:r>
              <a:rPr lang="en-CA" sz="1600" dirty="0" err="1"/>
              <a:t>E</a:t>
            </a:r>
            <a:r>
              <a:rPr lang="en-CA" sz="1600" dirty="0" err="1" smtClean="0"/>
              <a:t>ducators’s</a:t>
            </a:r>
            <a:r>
              <a:rPr lang="en-CA" sz="1600" dirty="0" smtClean="0"/>
              <a:t> Guide to Better Practice, 3</a:t>
            </a:r>
            <a:r>
              <a:rPr lang="en-CA" sz="1600" baseline="30000" dirty="0" smtClean="0"/>
              <a:t>rd</a:t>
            </a:r>
            <a:r>
              <a:rPr lang="en-CA" sz="1600" dirty="0" smtClean="0"/>
              <a:t> Edition)</a:t>
            </a:r>
            <a:endParaRPr lang="en-US" sz="1600" dirty="0"/>
          </a:p>
        </p:txBody>
      </p:sp>
      <p:sp>
        <p:nvSpPr>
          <p:cNvPr id="4" name="Text Placeholder 3"/>
          <p:cNvSpPr>
            <a:spLocks noGrp="1"/>
          </p:cNvSpPr>
          <p:nvPr>
            <p:ph type="body" idx="2"/>
          </p:nvPr>
        </p:nvSpPr>
        <p:spPr>
          <a:xfrm>
            <a:off x="457200" y="1524000"/>
            <a:ext cx="3178696" cy="4602163"/>
          </a:xfrm>
        </p:spPr>
        <p:txBody>
          <a:bodyPr>
            <a:normAutofit/>
          </a:bodyPr>
          <a:lstStyle/>
          <a:p>
            <a:endParaRPr lang="en-CA" sz="3600" dirty="0" smtClean="0"/>
          </a:p>
          <a:p>
            <a:r>
              <a:rPr lang="en-CA" sz="3600" dirty="0" smtClean="0">
                <a:solidFill>
                  <a:srgbClr val="002060"/>
                </a:solidFill>
              </a:rPr>
              <a:t>“The idea is that under the right circumstances constraints are liberating”</a:t>
            </a:r>
            <a:endParaRPr lang="en-US" sz="3600" dirty="0">
              <a:solidFill>
                <a:srgbClr val="002060"/>
              </a:solidFill>
            </a:endParaRPr>
          </a:p>
        </p:txBody>
      </p:sp>
      <p:sp>
        <p:nvSpPr>
          <p:cNvPr id="3" name="Content Placeholder 2"/>
          <p:cNvSpPr>
            <a:spLocks noGrp="1"/>
          </p:cNvSpPr>
          <p:nvPr>
            <p:ph sz="half" idx="1"/>
          </p:nvPr>
        </p:nvSpPr>
        <p:spPr/>
        <p:txBody>
          <a:bodyPr>
            <a:normAutofit fontScale="92500" lnSpcReduction="20000"/>
          </a:bodyPr>
          <a:lstStyle/>
          <a:p>
            <a:endParaRPr lang="en-CA" dirty="0" smtClean="0"/>
          </a:p>
          <a:p>
            <a:endParaRPr lang="en-CA" dirty="0" smtClean="0"/>
          </a:p>
          <a:p>
            <a:endParaRPr lang="en-CA" dirty="0" smtClean="0"/>
          </a:p>
          <a:p>
            <a:endParaRPr lang="en-CA" dirty="0" smtClean="0"/>
          </a:p>
          <a:p>
            <a:r>
              <a:rPr lang="en-CA" dirty="0" smtClean="0">
                <a:solidFill>
                  <a:srgbClr val="FF0000"/>
                </a:solidFill>
              </a:rPr>
              <a:t>How to give and receive safe and honest feedback</a:t>
            </a:r>
          </a:p>
          <a:p>
            <a:r>
              <a:rPr lang="en-CA" dirty="0" smtClean="0">
                <a:solidFill>
                  <a:srgbClr val="FF0000"/>
                </a:solidFill>
              </a:rPr>
              <a:t>How to analyze complex problems carefully without rushing to judgment</a:t>
            </a:r>
          </a:p>
          <a:p>
            <a:r>
              <a:rPr lang="en-CA" dirty="0" smtClean="0">
                <a:solidFill>
                  <a:srgbClr val="FF0000"/>
                </a:solidFill>
              </a:rPr>
              <a:t>How to ground interpretations of student work through differing perspectives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solidFill>
                  <a:schemeClr val="accent1"/>
                </a:solidFill>
              </a:rPr>
              <a:t>Collaborative Assessment Conference</a:t>
            </a:r>
            <a:endParaRPr lang="en-US" b="1" dirty="0">
              <a:solidFill>
                <a:schemeClr val="accent1"/>
              </a:solidFill>
            </a:endParaRPr>
          </a:p>
        </p:txBody>
      </p:sp>
      <p:sp>
        <p:nvSpPr>
          <p:cNvPr id="3" name="Content Placeholder 2"/>
          <p:cNvSpPr>
            <a:spLocks noGrp="1"/>
          </p:cNvSpPr>
          <p:nvPr>
            <p:ph idx="1"/>
          </p:nvPr>
        </p:nvSpPr>
        <p:spPr/>
        <p:txBody>
          <a:bodyPr/>
          <a:lstStyle/>
          <a:p>
            <a:pPr>
              <a:buNone/>
            </a:pPr>
            <a:r>
              <a:rPr lang="en-CA" dirty="0" smtClean="0">
                <a:solidFill>
                  <a:srgbClr val="002060"/>
                </a:solidFill>
              </a:rPr>
              <a:t>Purpose of this protocol is to: </a:t>
            </a:r>
          </a:p>
          <a:p>
            <a:pPr>
              <a:buNone/>
            </a:pPr>
            <a:endParaRPr lang="en-CA" dirty="0" smtClean="0">
              <a:solidFill>
                <a:srgbClr val="002060"/>
              </a:solidFill>
            </a:endParaRPr>
          </a:p>
          <a:p>
            <a:r>
              <a:rPr lang="en-CA" dirty="0" smtClean="0">
                <a:solidFill>
                  <a:srgbClr val="002060"/>
                </a:solidFill>
              </a:rPr>
              <a:t>Sharpen teachers’ perceptual skills by looking deeply at a single student’s work</a:t>
            </a:r>
          </a:p>
          <a:p>
            <a:r>
              <a:rPr lang="en-CA" dirty="0" smtClean="0">
                <a:solidFill>
                  <a:srgbClr val="002060"/>
                </a:solidFill>
              </a:rPr>
              <a:t>Encourage a balance of perception</a:t>
            </a:r>
          </a:p>
          <a:p>
            <a:r>
              <a:rPr lang="en-CA" dirty="0" smtClean="0">
                <a:solidFill>
                  <a:srgbClr val="002060"/>
                </a:solidFill>
              </a:rPr>
              <a:t>Help teachers see how they can act individually and collectively on what they learn in order to benefit their students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Mid year Discussion Guide</a:t>
            </a:r>
            <a:endParaRPr lang="en-US" b="1" dirty="0"/>
          </a:p>
        </p:txBody>
      </p:sp>
      <p:sp>
        <p:nvSpPr>
          <p:cNvPr id="3" name="Content Placeholder 2"/>
          <p:cNvSpPr>
            <a:spLocks noGrp="1"/>
          </p:cNvSpPr>
          <p:nvPr>
            <p:ph idx="1"/>
          </p:nvPr>
        </p:nvSpPr>
        <p:spPr/>
        <p:txBody>
          <a:bodyPr>
            <a:normAutofit/>
          </a:bodyPr>
          <a:lstStyle/>
          <a:p>
            <a:r>
              <a:rPr lang="en-CA" sz="4000" dirty="0" smtClean="0"/>
              <a:t>Using the prompts from the mid year discussion guide, discuss:</a:t>
            </a:r>
          </a:p>
          <a:p>
            <a:r>
              <a:rPr lang="en-CA" sz="4000" dirty="0" smtClean="0"/>
              <a:t> how its going with your partnership?</a:t>
            </a:r>
          </a:p>
          <a:p>
            <a:r>
              <a:rPr lang="en-CA" sz="4000" dirty="0" smtClean="0"/>
              <a:t>areas of growth? </a:t>
            </a:r>
          </a:p>
          <a:p>
            <a:r>
              <a:rPr lang="en-CA" sz="4000" dirty="0" smtClean="0"/>
              <a:t>areas for new or continuing focus?</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en-CA" dirty="0" smtClean="0">
                <a:hlinkClick r:id="rId2"/>
              </a:rPr>
              <a:t>How has a sense of place </a:t>
            </a:r>
            <a:r>
              <a:rPr lang="en-CA" dirty="0" smtClean="0"/>
              <a:t>influenced your teaching and mentoring work? </a:t>
            </a:r>
            <a:endParaRPr lang="en-US" dirty="0"/>
          </a:p>
        </p:txBody>
      </p:sp>
      <p:pic>
        <p:nvPicPr>
          <p:cNvPr id="5" name="Content Placeholder 4" descr="DSCF2353.JPG"/>
          <p:cNvPicPr>
            <a:picLocks noGrp="1" noChangeAspect="1"/>
          </p:cNvPicPr>
          <p:nvPr>
            <p:ph idx="1"/>
          </p:nvPr>
        </p:nvPicPr>
        <p:blipFill>
          <a:blip r:embed="rId3" cstate="print"/>
          <a:stretch>
            <a:fillRect/>
          </a:stretch>
        </p:blipFill>
        <p:spPr>
          <a:xfrm>
            <a:off x="395536" y="2060848"/>
            <a:ext cx="8208912" cy="479715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3 Mentoring cycle slide-Phase 1.png"/>
          <p:cNvPicPr>
            <a:picLocks noChangeAspect="1"/>
          </p:cNvPicPr>
          <p:nvPr/>
        </p:nvPicPr>
        <p:blipFill>
          <a:blip r:embed="rId2" cstate="print"/>
          <a:stretch>
            <a:fillRect/>
          </a:stretch>
        </p:blipFill>
        <p:spPr>
          <a:xfrm>
            <a:off x="365404" y="1674309"/>
            <a:ext cx="2354603" cy="2234091"/>
          </a:xfrm>
          <a:prstGeom prst="rect">
            <a:avLst/>
          </a:prstGeom>
        </p:spPr>
      </p:pic>
      <p:pic>
        <p:nvPicPr>
          <p:cNvPr id="6" name="Picture 5" descr="2013 Mentoring cycle slide-Phase 2.png"/>
          <p:cNvPicPr>
            <a:picLocks noChangeAspect="1"/>
          </p:cNvPicPr>
          <p:nvPr/>
        </p:nvPicPr>
        <p:blipFill>
          <a:blip r:embed="rId3" cstate="print"/>
          <a:stretch>
            <a:fillRect/>
          </a:stretch>
        </p:blipFill>
        <p:spPr>
          <a:xfrm>
            <a:off x="2643967" y="1628681"/>
            <a:ext cx="2234091" cy="2354602"/>
          </a:xfrm>
          <a:prstGeom prst="rect">
            <a:avLst/>
          </a:prstGeom>
        </p:spPr>
      </p:pic>
      <p:pic>
        <p:nvPicPr>
          <p:cNvPr id="7" name="Picture 6" descr="2013 Mentoring cycle slide-Phase 3.png"/>
          <p:cNvPicPr>
            <a:picLocks noChangeAspect="1"/>
          </p:cNvPicPr>
          <p:nvPr/>
        </p:nvPicPr>
        <p:blipFill>
          <a:blip r:embed="rId4" cstate="print"/>
          <a:stretch>
            <a:fillRect/>
          </a:stretch>
        </p:blipFill>
        <p:spPr>
          <a:xfrm>
            <a:off x="2575532" y="3914841"/>
            <a:ext cx="2354603" cy="2234091"/>
          </a:xfrm>
          <a:prstGeom prst="rect">
            <a:avLst/>
          </a:prstGeom>
        </p:spPr>
      </p:pic>
      <p:pic>
        <p:nvPicPr>
          <p:cNvPr id="8" name="Picture 7" descr="2013 Mentoring cycle slide-Phase 4.png"/>
          <p:cNvPicPr>
            <a:picLocks noChangeAspect="1"/>
          </p:cNvPicPr>
          <p:nvPr/>
        </p:nvPicPr>
        <p:blipFill>
          <a:blip r:embed="rId5" cstate="print"/>
          <a:stretch>
            <a:fillRect/>
          </a:stretch>
        </p:blipFill>
        <p:spPr>
          <a:xfrm>
            <a:off x="409876" y="3832353"/>
            <a:ext cx="2234091" cy="2354602"/>
          </a:xfrm>
          <a:prstGeom prst="rect">
            <a:avLst/>
          </a:prstGeom>
        </p:spPr>
      </p:pic>
      <p:pic>
        <p:nvPicPr>
          <p:cNvPr id="10" name="Picture 9" descr="2013 Mentoring cycle slide-Center text.png"/>
          <p:cNvPicPr>
            <a:picLocks noChangeAspect="1"/>
          </p:cNvPicPr>
          <p:nvPr/>
        </p:nvPicPr>
        <p:blipFill>
          <a:blip r:embed="rId6" cstate="print"/>
          <a:stretch>
            <a:fillRect/>
          </a:stretch>
        </p:blipFill>
        <p:spPr>
          <a:xfrm>
            <a:off x="1800390" y="3314750"/>
            <a:ext cx="1687156" cy="1214382"/>
          </a:xfrm>
          <a:prstGeom prst="rect">
            <a:avLst/>
          </a:prstGeom>
        </p:spPr>
      </p:pic>
      <p:pic>
        <p:nvPicPr>
          <p:cNvPr id="9" name="Picture 8" descr="2013 Mentroing Cycle Slide-Title text.png"/>
          <p:cNvPicPr>
            <a:picLocks noChangeAspect="1"/>
          </p:cNvPicPr>
          <p:nvPr/>
        </p:nvPicPr>
        <p:blipFill>
          <a:blip r:embed="rId7" cstate="print"/>
          <a:stretch>
            <a:fillRect/>
          </a:stretch>
        </p:blipFill>
        <p:spPr>
          <a:xfrm>
            <a:off x="1800390" y="397964"/>
            <a:ext cx="5498226" cy="914339"/>
          </a:xfrm>
          <a:prstGeom prst="rect">
            <a:avLst/>
          </a:prstGeom>
        </p:spPr>
      </p:pic>
      <p:pic>
        <p:nvPicPr>
          <p:cNvPr id="11" name="Picture 10" descr="2013 Core Mentoring Processes-v2.png"/>
          <p:cNvPicPr>
            <a:picLocks noChangeAspect="1"/>
          </p:cNvPicPr>
          <p:nvPr/>
        </p:nvPicPr>
        <p:blipFill>
          <a:blip r:embed="rId8" cstate="print"/>
          <a:stretch>
            <a:fillRect/>
          </a:stretch>
        </p:blipFill>
        <p:spPr>
          <a:xfrm>
            <a:off x="5308601" y="2005808"/>
            <a:ext cx="3565922" cy="32331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1"/>
                </a:solidFill>
              </a:rPr>
              <a:t>Give and Get</a:t>
            </a:r>
            <a:endParaRPr lang="en-US" dirty="0">
              <a:solidFill>
                <a:schemeClr val="accent1"/>
              </a:solidFill>
            </a:endParaRPr>
          </a:p>
        </p:txBody>
      </p:sp>
      <p:sp>
        <p:nvSpPr>
          <p:cNvPr id="3" name="Content Placeholder 2"/>
          <p:cNvSpPr>
            <a:spLocks noGrp="1"/>
          </p:cNvSpPr>
          <p:nvPr>
            <p:ph idx="1"/>
          </p:nvPr>
        </p:nvSpPr>
        <p:spPr/>
        <p:txBody>
          <a:bodyPr/>
          <a:lstStyle/>
          <a:p>
            <a:r>
              <a:rPr lang="en-CA" dirty="0" smtClean="0"/>
              <a:t>Find examples of what is working well in mentoring partnerships and record on the sheet provided</a:t>
            </a:r>
          </a:p>
          <a:p>
            <a:r>
              <a:rPr lang="en-CA" dirty="0" smtClean="0"/>
              <a:t>Return to your partner when you hear the signal and discuss highlights</a:t>
            </a:r>
          </a:p>
          <a:p>
            <a:r>
              <a:rPr lang="en-CA" dirty="0" smtClean="0"/>
              <a:t>Choose one interesting highlight to share with whole group</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2448272"/>
          </a:xfrm>
        </p:spPr>
        <p:txBody>
          <a:bodyPr>
            <a:normAutofit/>
          </a:bodyPr>
          <a:lstStyle/>
          <a:p>
            <a:r>
              <a:rPr lang="en-CA" b="1" dirty="0" smtClean="0"/>
              <a:t>Enabling Growth: providing support, challenge and vision through effective feedback</a:t>
            </a:r>
            <a:endParaRPr lang="en-US" b="1" dirty="0"/>
          </a:p>
        </p:txBody>
      </p:sp>
      <p:graphicFrame>
        <p:nvGraphicFramePr>
          <p:cNvPr id="4" name="Diagram 3"/>
          <p:cNvGraphicFramePr/>
          <p:nvPr/>
        </p:nvGraphicFramePr>
        <p:xfrm>
          <a:off x="1524000" y="2132856"/>
          <a:ext cx="60960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8424936" cy="5447645"/>
          </a:xfrm>
          <a:prstGeom prst="rect">
            <a:avLst/>
          </a:prstGeom>
          <a:noFill/>
        </p:spPr>
        <p:txBody>
          <a:bodyPr wrap="square" rtlCol="0">
            <a:spAutoFit/>
          </a:bodyPr>
          <a:lstStyle/>
          <a:p>
            <a:r>
              <a:rPr lang="en-CA" sz="3600" dirty="0" smtClean="0"/>
              <a:t>“The purpose of feedback is to improve conceptual understanding or increase strategic options while developing stamina, resilience, and motivation – expanding the vision of what is possible and how to get there. </a:t>
            </a:r>
          </a:p>
          <a:p>
            <a:r>
              <a:rPr lang="en-CA" sz="3600" dirty="0" smtClean="0"/>
              <a:t>Perhaps we should call it </a:t>
            </a:r>
            <a:r>
              <a:rPr lang="en-CA" sz="3600" i="1" dirty="0" err="1" smtClean="0"/>
              <a:t>feedforward</a:t>
            </a:r>
            <a:r>
              <a:rPr lang="en-CA" sz="3600" dirty="0" smtClean="0"/>
              <a:t> rather than feedback.”</a:t>
            </a:r>
          </a:p>
          <a:p>
            <a:endParaRPr lang="en-CA" sz="3600" dirty="0" smtClean="0"/>
          </a:p>
          <a:p>
            <a:pPr algn="r"/>
            <a:r>
              <a:rPr lang="en-CA" sz="2400" i="1" dirty="0" smtClean="0"/>
              <a:t>P. Johnston, Opening Minds, p.48</a:t>
            </a:r>
            <a:endParaRPr lang="en-US" sz="24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CA" dirty="0" smtClean="0"/>
              <a:t>s</a:t>
            </a:r>
            <a:endParaRPr lang="en-US" dirty="0"/>
          </a:p>
        </p:txBody>
      </p:sp>
      <p:sp>
        <p:nvSpPr>
          <p:cNvPr id="3" name="Content Placeholder 2"/>
          <p:cNvSpPr>
            <a:spLocks noGrp="1"/>
          </p:cNvSpPr>
          <p:nvPr>
            <p:ph idx="1"/>
          </p:nvPr>
        </p:nvSpPr>
        <p:spPr>
          <a:xfrm>
            <a:off x="457200" y="2852936"/>
            <a:ext cx="8229600" cy="3816423"/>
          </a:xfrm>
        </p:spPr>
        <p:txBody>
          <a:bodyPr>
            <a:normAutofit fontScale="77500" lnSpcReduction="20000"/>
          </a:bodyPr>
          <a:lstStyle/>
          <a:p>
            <a:pPr>
              <a:buNone/>
            </a:pPr>
            <a:r>
              <a:rPr lang="en-CA" dirty="0" smtClean="0"/>
              <a:t>   </a:t>
            </a:r>
            <a:endParaRPr lang="en-CA" sz="3600" dirty="0" smtClean="0"/>
          </a:p>
          <a:p>
            <a:endParaRPr lang="en-CA" sz="3600" dirty="0" smtClean="0"/>
          </a:p>
          <a:p>
            <a:pPr>
              <a:buNone/>
            </a:pPr>
            <a:r>
              <a:rPr lang="en-CA" sz="4400" dirty="0" smtClean="0"/>
              <a:t>    </a:t>
            </a:r>
            <a:r>
              <a:rPr lang="en-CA" sz="5400" dirty="0" smtClean="0"/>
              <a:t>How can I give direct, honest feedback in ways that preserve the relationship, maintain openness and trust, and move practice forward? </a:t>
            </a:r>
            <a:endParaRPr lang="en-US" sz="5400" dirty="0"/>
          </a:p>
        </p:txBody>
      </p:sp>
      <p:pic>
        <p:nvPicPr>
          <p:cNvPr id="4" name="Picture 3" descr="PRS1.jpg"/>
          <p:cNvPicPr>
            <a:picLocks noChangeAspect="1"/>
          </p:cNvPicPr>
          <p:nvPr/>
        </p:nvPicPr>
        <p:blipFill>
          <a:blip r:embed="rId3" cstate="print"/>
          <a:stretch>
            <a:fillRect/>
          </a:stretch>
        </p:blipFill>
        <p:spPr>
          <a:xfrm>
            <a:off x="2123728" y="188640"/>
            <a:ext cx="4536504" cy="32403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hlinkClick r:id="rId3"/>
          </p:cNvPr>
          <p:cNvPicPr>
            <a:picLocks noChangeAspect="1" noChangeArrowheads="1"/>
          </p:cNvPicPr>
          <p:nvPr/>
        </p:nvPicPr>
        <p:blipFill>
          <a:blip r:embed="rId4" cstate="print"/>
          <a:srcRect/>
          <a:stretch>
            <a:fillRect/>
          </a:stretch>
        </p:blipFill>
        <p:spPr bwMode="auto">
          <a:xfrm>
            <a:off x="0" y="0"/>
            <a:ext cx="9143999" cy="6172200"/>
          </a:xfrm>
          <a:prstGeom prst="rect">
            <a:avLst/>
          </a:prstGeom>
          <a:noFill/>
          <a:ln w="9525">
            <a:noFill/>
            <a:miter lim="800000"/>
            <a:headEnd/>
            <a:tailEnd/>
          </a:ln>
        </p:spPr>
      </p:pic>
      <p:sp>
        <p:nvSpPr>
          <p:cNvPr id="3" name="TextBox 2"/>
          <p:cNvSpPr txBox="1"/>
          <p:nvPr/>
        </p:nvSpPr>
        <p:spPr>
          <a:xfrm>
            <a:off x="381000" y="6324600"/>
            <a:ext cx="8001000" cy="369332"/>
          </a:xfrm>
          <a:prstGeom prst="rect">
            <a:avLst/>
          </a:prstGeom>
          <a:noFill/>
        </p:spPr>
        <p:txBody>
          <a:bodyPr wrap="square" rtlCol="0">
            <a:spAutoFit/>
          </a:bodyPr>
          <a:lstStyle/>
          <a:p>
            <a:pPr algn="ctr"/>
            <a:r>
              <a:rPr lang="en-US" i="1" dirty="0" smtClean="0">
                <a:hlinkClick r:id="rId3"/>
              </a:rPr>
              <a:t>Mentoring—Reality TV:  Oliver gets some negative feedback</a:t>
            </a:r>
            <a:endParaRPr lang="en-CA" i="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902</Words>
  <Application>Microsoft Office PowerPoint</Application>
  <PresentationFormat>On-screen Show (4:3)</PresentationFormat>
  <Paragraphs>129</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Focus for the Day</vt:lpstr>
      <vt:lpstr>The Newlywed game</vt:lpstr>
      <vt:lpstr>How has a sense of place influenced your teaching and mentoring work? </vt:lpstr>
      <vt:lpstr>Slide 4</vt:lpstr>
      <vt:lpstr>Give and Get</vt:lpstr>
      <vt:lpstr>Enabling Growth: providing support, challenge and vision through effective feedback</vt:lpstr>
      <vt:lpstr>Slide 7</vt:lpstr>
      <vt:lpstr>s</vt:lpstr>
      <vt:lpstr>Slide 9</vt:lpstr>
      <vt:lpstr>Slide 10</vt:lpstr>
      <vt:lpstr>‘Decisional Capital’ Hargreaves and Fullan, Professional Capital, 2012</vt:lpstr>
      <vt:lpstr>Slide 12</vt:lpstr>
      <vt:lpstr>Criteria for giving useful feedback (Hal Portner, Mentoring New Teachers, Corwin Press)</vt:lpstr>
      <vt:lpstr>Evolving Professional  Development Needs</vt:lpstr>
      <vt:lpstr>Separate Groups</vt:lpstr>
      <vt:lpstr>Observation and Feedback Practice</vt:lpstr>
      <vt:lpstr> Video – Math Class </vt:lpstr>
      <vt:lpstr>Slide 18</vt:lpstr>
      <vt:lpstr>Questions to Guide Feedback</vt:lpstr>
      <vt:lpstr>Debrief Giving Feedback</vt:lpstr>
      <vt:lpstr>Collaboration – A protocol for exploring student work</vt:lpstr>
      <vt:lpstr>Learning through constraints  (from The Power of Protocols: An Educators’s Guide to Better Practice, 3rd Edition)</vt:lpstr>
      <vt:lpstr>Collaborative Assessment Conference</vt:lpstr>
      <vt:lpstr>Mid year Discussion Guide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7</cp:revision>
  <dcterms:created xsi:type="dcterms:W3CDTF">2015-04-07T23:10:58Z</dcterms:created>
  <dcterms:modified xsi:type="dcterms:W3CDTF">2015-04-08T00:57:18Z</dcterms:modified>
</cp:coreProperties>
</file>