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CA340-A6A3-480C-B518-C7E629D4FABC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1C6F4-C27E-4A8D-850F-23D77D70EC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EBBE9-B69F-4CB9-A66C-2FD1A451FE3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FED-2876-4C61-8E9F-5F7301D50572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C75F-FFBD-4B03-A05E-3E36816E0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FED-2876-4C61-8E9F-5F7301D50572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C75F-FFBD-4B03-A05E-3E36816E0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FED-2876-4C61-8E9F-5F7301D50572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C75F-FFBD-4B03-A05E-3E36816E0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FED-2876-4C61-8E9F-5F7301D50572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C75F-FFBD-4B03-A05E-3E36816E0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FED-2876-4C61-8E9F-5F7301D50572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C75F-FFBD-4B03-A05E-3E36816E0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FED-2876-4C61-8E9F-5F7301D50572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C75F-FFBD-4B03-A05E-3E36816E0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FED-2876-4C61-8E9F-5F7301D50572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C75F-FFBD-4B03-A05E-3E36816E0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FED-2876-4C61-8E9F-5F7301D50572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C75F-FFBD-4B03-A05E-3E36816E0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FED-2876-4C61-8E9F-5F7301D50572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C75F-FFBD-4B03-A05E-3E36816E0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FED-2876-4C61-8E9F-5F7301D50572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C75F-FFBD-4B03-A05E-3E36816E0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FED-2876-4C61-8E9F-5F7301D50572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C75F-FFBD-4B03-A05E-3E36816E0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1DFED-2876-4C61-8E9F-5F7301D50572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3C75F-FFBD-4B03-A05E-3E36816E0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Learning-focused Conversations:</a:t>
            </a:r>
            <a:br>
              <a:rPr lang="en-CA" dirty="0" smtClean="0"/>
            </a:br>
            <a:r>
              <a:rPr lang="en-CA" dirty="0" smtClean="0"/>
              <a:t>building the toolkit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Playing with the Verbal 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Work in trios.</a:t>
            </a:r>
          </a:p>
          <a:p>
            <a:r>
              <a:rPr lang="en-CA" dirty="0" smtClean="0"/>
              <a:t>Think alone: think of a classroom issue, a challenging student, a dilemma of your practice that you are working with at this time.</a:t>
            </a:r>
          </a:p>
          <a:p>
            <a:r>
              <a:rPr lang="en-CA" dirty="0" smtClean="0"/>
              <a:t>Person A speaks about this issue and Person B responds using the verbal tools. Person C observes and notes how the tools are evident.</a:t>
            </a:r>
          </a:p>
          <a:p>
            <a:r>
              <a:rPr lang="en-CA" dirty="0" smtClean="0"/>
              <a:t>Switch roles after a 5-minute conversation</a:t>
            </a:r>
          </a:p>
          <a:p>
            <a:r>
              <a:rPr lang="en-CA" dirty="0" smtClean="0"/>
              <a:t>Debrief the conversations together.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EF92-C1FC-484A-BA9F-B3037E64284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 rot="700871">
            <a:off x="5518155" y="1189124"/>
            <a:ext cx="3163206" cy="38450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533400" marR="0"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Paraphrasing</a:t>
            </a:r>
          </a:p>
          <a:p>
            <a:pPr marL="533400" marR="0"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Logical levels: Multiple purposes</a:t>
            </a:r>
          </a:p>
          <a:p>
            <a:pPr marL="533400" marR="0"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628650" marR="0" lvl="0" indent="-952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1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Acknowledge/clarify—calibrating    content and emotions</a:t>
            </a:r>
          </a:p>
          <a:p>
            <a:pPr marL="628650" marR="0" lvl="0" indent="-952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1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Summarize/organize—a statement of themes, big ideas, and separation of confusing or jumbled issues</a:t>
            </a:r>
          </a:p>
          <a:p>
            <a:pPr marL="628650" marR="0" lvl="0" indent="-952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1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Shift Focus—a shift in logical level, raised to a category or conceptual label, or focused as a concrete example</a:t>
            </a:r>
          </a:p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79513" y="3789040"/>
            <a:ext cx="2304256" cy="22322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Inquiring</a:t>
            </a:r>
            <a:endParaRPr lang="en-US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Without judging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8900" marR="0" lvl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Framed in a spirit of professional curiosity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8900" marR="0" lvl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Anticipates multiple possible responses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8900" marR="0" lvl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Invites thinking and meaning making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 rot="20448354">
            <a:off x="638483" y="1341438"/>
            <a:ext cx="2599741" cy="23978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1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Pausing</a:t>
            </a:r>
            <a:endParaRPr lang="en-US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1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1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After asking a question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1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After receiving a response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1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While you frame your </a:t>
            </a:r>
            <a:r>
              <a:rPr lang="en-US" sz="11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own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1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language</a:t>
            </a:r>
            <a:endParaRPr lang="en-US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/>
          </a:bodyPr>
          <a:lstStyle/>
          <a:p>
            <a:r>
              <a:rPr lang="en-CA" sz="2400" b="1" dirty="0" smtClean="0">
                <a:solidFill>
                  <a:srgbClr val="00B0F0"/>
                </a:solidFill>
                <a:latin typeface="Arial Rounded MT Bold" pitchFamily="34" charset="0"/>
              </a:rPr>
              <a:t>Learning-focused verbal tools</a:t>
            </a:r>
            <a:endParaRPr lang="en-CA" sz="2400" b="1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pic>
        <p:nvPicPr>
          <p:cNvPr id="12292" name="Picture 5" descr="MC90029756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47172">
            <a:off x="6798850" y="1385725"/>
            <a:ext cx="1166126" cy="745025"/>
          </a:xfrm>
          <a:prstGeom prst="rect">
            <a:avLst/>
          </a:prstGeom>
          <a:noFill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11144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</a:tabLst>
            </a:pPr>
            <a:r>
              <a:rPr kumimoji="0" lang="en-C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C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CA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</a:tabLst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0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7" y="5301208"/>
            <a:ext cx="773051" cy="1050867"/>
          </a:xfrm>
          <a:prstGeom prst="rect">
            <a:avLst/>
          </a:prstGeom>
          <a:noFill/>
        </p:spPr>
      </p:pic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2843808" y="2204864"/>
            <a:ext cx="3024336" cy="19442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174625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Learning-focused Verbal Tools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3538" marR="0" lvl="0" indent="-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Pause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3538" marR="0" lvl="0" indent="-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Paraphrase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3538" marR="0" lvl="0" indent="-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Inquire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3538" marR="0" lvl="0" indent="-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Probe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3538" marR="0" lvl="0" indent="-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Extend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5652120" y="5057110"/>
            <a:ext cx="734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6012160" y="4653136"/>
            <a:ext cx="2880320" cy="20162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Probing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When </a:t>
            </a:r>
            <a:r>
              <a:rPr lang="en-US" sz="11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there may be a lack of clarity or precision, in speech or thought, probe specifically regarding: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Who? What? Why? Where? When? How?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6309320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 smtClean="0"/>
              <a:t>From: Laura Lipton and Bruce </a:t>
            </a:r>
            <a:r>
              <a:rPr lang="en-CA" sz="800" b="1" dirty="0" err="1" smtClean="0"/>
              <a:t>Wellmann</a:t>
            </a:r>
            <a:endParaRPr lang="en-CA" sz="800" b="1" dirty="0" smtClean="0"/>
          </a:p>
          <a:p>
            <a:r>
              <a:rPr lang="en-CA" sz="800" b="1" dirty="0" smtClean="0"/>
              <a:t>Mentoring Matters: A Practical Guide to Learning-focused Relationships</a:t>
            </a:r>
          </a:p>
          <a:p>
            <a:r>
              <a:rPr lang="en-CA" sz="800" b="1" dirty="0" smtClean="0"/>
              <a:t>First Edition, March 2001, Sherman CT </a:t>
            </a:r>
            <a:r>
              <a:rPr lang="en-CA" sz="800" b="1" dirty="0" err="1" smtClean="0"/>
              <a:t>MiraVia</a:t>
            </a:r>
            <a:r>
              <a:rPr lang="en-CA" sz="800" b="1" dirty="0" smtClean="0"/>
              <a:t>, LLC</a:t>
            </a:r>
            <a:endParaRPr lang="en-CA" sz="800" b="1" dirty="0"/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3419872" y="4293096"/>
            <a:ext cx="2376264" cy="23762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16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1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Extending</a:t>
            </a:r>
            <a:endParaRPr lang="en-CA" sz="16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16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11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Making data available for making discoveries and developing shared understandings.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A" sz="11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Giving information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A" sz="11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Framing expectations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A" sz="11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Providing resources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16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22" name="Rectangle 34"/>
          <p:cNvSpPr>
            <a:spLocks noChangeArrowheads="1"/>
          </p:cNvSpPr>
          <p:nvPr/>
        </p:nvSpPr>
        <p:spPr bwMode="auto">
          <a:xfrm>
            <a:off x="0" y="1602745"/>
            <a:ext cx="21672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C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0" y="1733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3016"/>
            <a:ext cx="1008112" cy="1157740"/>
          </a:xfrm>
          <a:prstGeom prst="rect">
            <a:avLst/>
          </a:prstGeom>
          <a:noFill/>
        </p:spPr>
      </p:pic>
      <p:pic>
        <p:nvPicPr>
          <p:cNvPr id="40" name="Picture 39" descr="C:\Users\wleslie\AppData\Local\Microsoft\Windows\Temporary Internet Files\Content.IE5\AZN73AHE\MC900297523[1].wm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4797152"/>
            <a:ext cx="7920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7" descr="MC900089056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375667">
            <a:off x="1976698" y="1242374"/>
            <a:ext cx="847780" cy="961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 rot="700871">
            <a:off x="5518155" y="1189124"/>
            <a:ext cx="3163206" cy="38450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533400" marR="0"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Paraphrasing</a:t>
            </a:r>
          </a:p>
          <a:p>
            <a:pPr marL="533400" marR="0"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Logical levels: Multiple purposes</a:t>
            </a:r>
          </a:p>
          <a:p>
            <a:pPr marL="533400" marR="0"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628650" marR="0" lvl="0" indent="-952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1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Acknowledge/clarify—calibrating    content and emotions</a:t>
            </a:r>
          </a:p>
          <a:p>
            <a:pPr marL="628650" marR="0" lvl="0" indent="-952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1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Summarize/organize—a statement of themes, big ideas, and separation of confusing or jumbled issues</a:t>
            </a:r>
          </a:p>
          <a:p>
            <a:pPr marL="628650" marR="0" lvl="0" indent="-952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1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Shift Focus—a shift in logical level, raised to a category or conceptual label, or focused as a concrete example</a:t>
            </a:r>
          </a:p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79513" y="3789040"/>
            <a:ext cx="2304256" cy="22322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Inquiring</a:t>
            </a:r>
            <a:endParaRPr lang="en-US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Without judging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8900" marR="0" lvl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Framed in a spirit of professional curiosity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8900" marR="0" lvl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Anticipates multiple possible responses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8900" marR="0" lvl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Invites thinking and meaning making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 rot="20448354">
            <a:off x="638483" y="1341438"/>
            <a:ext cx="2599741" cy="23978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1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Pausing</a:t>
            </a:r>
            <a:endParaRPr lang="en-US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1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1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After asking a question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1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After receiving a response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1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While you frame your </a:t>
            </a:r>
            <a:r>
              <a:rPr lang="en-US" sz="11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own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1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language</a:t>
            </a:r>
            <a:endParaRPr lang="en-US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/>
          </a:bodyPr>
          <a:lstStyle/>
          <a:p>
            <a:r>
              <a:rPr lang="en-CA" sz="2400" b="1" dirty="0" smtClean="0">
                <a:solidFill>
                  <a:srgbClr val="00B0F0"/>
                </a:solidFill>
                <a:latin typeface="Arial Rounded MT Bold" pitchFamily="34" charset="0"/>
              </a:rPr>
              <a:t>Learning-focused verbal tools</a:t>
            </a:r>
            <a:endParaRPr lang="en-CA" sz="2400" b="1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pic>
        <p:nvPicPr>
          <p:cNvPr id="12292" name="Picture 5" descr="MC90029756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47172">
            <a:off x="6798850" y="1385725"/>
            <a:ext cx="1166126" cy="745025"/>
          </a:xfrm>
          <a:prstGeom prst="rect">
            <a:avLst/>
          </a:prstGeom>
          <a:noFill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11144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</a:tabLst>
            </a:pPr>
            <a:r>
              <a:rPr kumimoji="0" lang="en-C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C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CA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</a:tabLst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0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7" y="5301208"/>
            <a:ext cx="773051" cy="1050867"/>
          </a:xfrm>
          <a:prstGeom prst="rect">
            <a:avLst/>
          </a:prstGeom>
          <a:noFill/>
        </p:spPr>
      </p:pic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2843808" y="2204864"/>
            <a:ext cx="3024336" cy="19442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174625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Learning-focused Verbal Tools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3538" marR="0" lvl="0" indent="-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Pause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3538" marR="0" lvl="0" indent="-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Paraphrase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3538" marR="0" lvl="0" indent="-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Inquire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3538" marR="0" lvl="0" indent="-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Probe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3538" marR="0" lvl="0" indent="-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Extend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5652120" y="5057110"/>
            <a:ext cx="734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6012160" y="4653136"/>
            <a:ext cx="2880320" cy="20162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Probing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When </a:t>
            </a:r>
            <a:r>
              <a:rPr lang="en-US" sz="11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there may be a lack of clarity or precision, in speech or thought, probe specifically regarding: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Who? What? Why? Where? When? How?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6309320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 smtClean="0"/>
              <a:t>From: Laura Lipton and Bruce </a:t>
            </a:r>
            <a:r>
              <a:rPr lang="en-CA" sz="800" b="1" dirty="0" err="1" smtClean="0"/>
              <a:t>Wellmann</a:t>
            </a:r>
            <a:endParaRPr lang="en-CA" sz="800" b="1" dirty="0" smtClean="0"/>
          </a:p>
          <a:p>
            <a:r>
              <a:rPr lang="en-CA" sz="800" b="1" dirty="0" smtClean="0"/>
              <a:t>Mentoring Matters: A Practical Guide to Learning-focused Relationships</a:t>
            </a:r>
          </a:p>
          <a:p>
            <a:r>
              <a:rPr lang="en-CA" sz="800" b="1" dirty="0" smtClean="0"/>
              <a:t>First Edition, March 2001, Sherman CT </a:t>
            </a:r>
            <a:r>
              <a:rPr lang="en-CA" sz="800" b="1" dirty="0" err="1" smtClean="0"/>
              <a:t>MiraVia</a:t>
            </a:r>
            <a:r>
              <a:rPr lang="en-CA" sz="800" b="1" dirty="0" smtClean="0"/>
              <a:t>, LLC</a:t>
            </a:r>
            <a:endParaRPr lang="en-CA" sz="800" b="1" dirty="0"/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3419872" y="4293096"/>
            <a:ext cx="2376264" cy="23762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16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1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Extending</a:t>
            </a:r>
            <a:endParaRPr lang="en-CA" sz="16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16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11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Making data available for making discoveries and developing shared understandings.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A" sz="11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Giving information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A" sz="11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Framing expectations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A" sz="11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Providing resources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16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22" name="Rectangle 34"/>
          <p:cNvSpPr>
            <a:spLocks noChangeArrowheads="1"/>
          </p:cNvSpPr>
          <p:nvPr/>
        </p:nvSpPr>
        <p:spPr bwMode="auto">
          <a:xfrm>
            <a:off x="0" y="1602745"/>
            <a:ext cx="21672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C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0" y="1733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3016"/>
            <a:ext cx="1008112" cy="1157740"/>
          </a:xfrm>
          <a:prstGeom prst="rect">
            <a:avLst/>
          </a:prstGeom>
          <a:noFill/>
        </p:spPr>
      </p:pic>
      <p:pic>
        <p:nvPicPr>
          <p:cNvPr id="40" name="Picture 39" descr="C:\Users\wleslie\AppData\Local\Microsoft\Windows\Temporary Internet Files\Content.IE5\AZN73AHE\MC900297523[1].wm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4797152"/>
            <a:ext cx="7920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7" descr="MC900089056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375667">
            <a:off x="1976698" y="1242374"/>
            <a:ext cx="847780" cy="961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Learning-focused conversations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Confirm, clarify and extend thinking</a:t>
            </a:r>
          </a:p>
          <a:p>
            <a:r>
              <a:rPr lang="en-US" dirty="0" smtClean="0"/>
              <a:t>help us to hear ourselves and others more accurately</a:t>
            </a:r>
          </a:p>
          <a:p>
            <a:r>
              <a:rPr lang="en-US" dirty="0" smtClean="0"/>
              <a:t>Ask for full attentive presence to each other</a:t>
            </a:r>
          </a:p>
          <a:p>
            <a:r>
              <a:rPr lang="en-US" dirty="0" smtClean="0"/>
              <a:t>allow us to listen attentively to multiple expressions of feeling and thought</a:t>
            </a:r>
          </a:p>
          <a:p>
            <a:r>
              <a:rPr lang="en-US" dirty="0" smtClean="0"/>
              <a:t>help to frame problems rather than offer solutions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EF92-C1FC-484A-BA9F-B3037E64284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unnel-v4-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813" y="914766"/>
            <a:ext cx="6400374" cy="5486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Learning-focused Toolkit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EF92-C1FC-484A-BA9F-B3037E64284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Funnel-v4-Ball-Mediational questi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-3809817"/>
            <a:ext cx="6400374" cy="5486034"/>
          </a:xfrm>
          <a:prstGeom prst="rect">
            <a:avLst/>
          </a:prstGeom>
        </p:spPr>
      </p:pic>
      <p:pic>
        <p:nvPicPr>
          <p:cNvPr id="8" name="Picture 7" descr="Funnel-v4-Ball-Paus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010400" y="-1447617"/>
            <a:ext cx="6400374" cy="5486034"/>
          </a:xfrm>
          <a:prstGeom prst="rect">
            <a:avLst/>
          </a:prstGeom>
        </p:spPr>
      </p:pic>
      <p:pic>
        <p:nvPicPr>
          <p:cNvPr id="9" name="Picture 8" descr="Funnel-v4-Ball-Paraphra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-3047817"/>
            <a:ext cx="6400374" cy="5486034"/>
          </a:xfrm>
          <a:prstGeom prst="rect">
            <a:avLst/>
          </a:prstGeom>
        </p:spPr>
      </p:pic>
      <p:pic>
        <p:nvPicPr>
          <p:cNvPr id="10" name="Picture 9" descr="Funnel-v4-Fro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813" y="914766"/>
            <a:ext cx="6400374" cy="548603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81200" y="583066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Attending fully</a:t>
            </a:r>
            <a:endParaRPr lang="en-US" sz="36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4 0.06667 C -0.07604 0.07061 -0.125 0.08936 -0.15 0.09838 C -0.19097 0.11412 -0.26458 0.13959 -0.32778 0.1669 C -0.38108 0.18936 -0.47274 0.22987 -0.53056 0.25556 C -0.56736 0.27153 -0.62535 0.30209 -0.65417 0.31667 C -0.69375 0.34746 -0.76528 0.38357 -0.76111 0.47037 C -0.75972 0.58519 -0.58194 0.55672 -0.56528 0.55186 C -0.38611 0.45 -0.55278 0.39653 -0.63611 0.43889 C -0.73056 0.48334 -0.65122 0.6676 -0.6526 0.71482 " pathEditMode="fixed" rAng="0" ptsTypes="ffffffff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-0.07778 C 0.18768 -0.05579 0.63455 0.02037 0.79306 0.04815 C 0.91389 0.06852 0.99723 0.1 1.00695 0.16852 C 1.00834 0.22222 0.90834 0.26481 0.83195 0.27592 C 0.75539 0.27778 0.70695 0.26481 0.67639 0.22222 C 0.65539 0.16667 0.75313 0.15162 0.79723 0.1463 C 0.92761 0.13518 0.96389 0.19444 0.95973 0.2463 C 0.95695 0.31111 0.91684 0.33333 0.91511 0.3537 " pathEditMode="fixed" rAng="0" ptsTypes="ffffffff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15 -0.15556 C -0.18195 -0.1007 -0.37778 0.03148 -0.47361 0.10925 C -0.55556 0.17222 -0.65834 0.28125 -0.62639 0.46296 C -0.61389 0.5074 -0.58837 0.59467 -0.58611 0.6 " pathEditMode="fixed" rAng="0" ptsTypes="fff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Attending Fully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Taking time to listen carefully, shape meaning as we speak</a:t>
            </a:r>
          </a:p>
          <a:p>
            <a:r>
              <a:rPr lang="en-US" dirty="0" smtClean="0"/>
              <a:t>Asks for suspension of personal referencing and certainty</a:t>
            </a:r>
          </a:p>
          <a:p>
            <a:r>
              <a:rPr lang="en-US" dirty="0" smtClean="0"/>
              <a:t>We signal our full attention physically</a:t>
            </a:r>
          </a:p>
          <a:p>
            <a:r>
              <a:rPr lang="en-US" dirty="0" smtClean="0"/>
              <a:t>Vocal intonation, pacing, and word choice all communicate how attentive we 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EF92-C1FC-484A-BA9F-B3037E64284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1000" y="2837639"/>
            <a:ext cx="8305800" cy="4020361"/>
            <a:chOff x="381000" y="2837639"/>
            <a:chExt cx="8305800" cy="4020361"/>
          </a:xfrm>
        </p:grpSpPr>
        <p:pic>
          <p:nvPicPr>
            <p:cNvPr id="5" name="Picture 4" descr="Thinki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2837639"/>
              <a:ext cx="8305800" cy="402036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143000" y="3436203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8EB4E3"/>
                  </a:solidFill>
                </a:rPr>
                <a:t>??!!</a:t>
              </a:r>
              <a:endParaRPr lang="en-US" sz="4800" b="1" dirty="0">
                <a:solidFill>
                  <a:srgbClr val="8EB4E3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29400" y="32004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!!..</a:t>
              </a:r>
              <a:endParaRPr lang="en-US" sz="4800" b="1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time for thinking, elaboration, and framing thoughts and responses</a:t>
            </a:r>
          </a:p>
          <a:p>
            <a:r>
              <a:rPr lang="en-US" dirty="0" smtClean="0"/>
              <a:t>Pace the conversation for thoughtfulness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EF92-C1FC-484A-BA9F-B3037E64284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kay guesture-153900618.png"/>
          <p:cNvPicPr>
            <a:picLocks noChangeAspect="1"/>
          </p:cNvPicPr>
          <p:nvPr/>
        </p:nvPicPr>
        <p:blipFill>
          <a:blip r:embed="rId2" cstate="print"/>
          <a:srcRect r="24311"/>
          <a:stretch>
            <a:fillRect/>
          </a:stretch>
        </p:blipFill>
        <p:spPr>
          <a:xfrm>
            <a:off x="2133599" y="1"/>
            <a:ext cx="70104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Paraphrasing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 smtClean="0"/>
              <a:t>Signals listening, determines understanding, supports your partner in clarifying, organizing, extending thinking.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EF92-C1FC-484A-BA9F-B3037E64284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Paraphrasing </a:t>
            </a:r>
            <a:r>
              <a:rPr lang="en-CA" sz="2800" b="0" i="1" dirty="0" smtClean="0">
                <a:solidFill>
                  <a:schemeClr val="bg2">
                    <a:lumMod val="50000"/>
                  </a:schemeClr>
                </a:solidFill>
              </a:rPr>
              <a:t>continued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 powerful types of paraphrases:</a:t>
            </a:r>
          </a:p>
          <a:p>
            <a:pPr lvl="1"/>
            <a:r>
              <a:rPr lang="en-US" b="1" dirty="0" smtClean="0"/>
              <a:t>Acknowledge/clarify </a:t>
            </a:r>
            <a:r>
              <a:rPr lang="en-US" dirty="0" smtClean="0"/>
              <a:t>(ex. “So, you’re feeling...., You’re noticing....., In other words ...., You’re suggesting ...”)</a:t>
            </a:r>
          </a:p>
          <a:p>
            <a:pPr lvl="1"/>
            <a:r>
              <a:rPr lang="en-US" b="1" dirty="0" smtClean="0"/>
              <a:t>Summarize and Organize</a:t>
            </a:r>
            <a:r>
              <a:rPr lang="en-US" dirty="0" smtClean="0"/>
              <a:t> (ex. “for you, several themes are emerging.., So there seems to be two issues here..’)</a:t>
            </a:r>
          </a:p>
          <a:p>
            <a:pPr lvl="1"/>
            <a:r>
              <a:rPr lang="en-US" b="1" dirty="0" smtClean="0"/>
              <a:t>Shifting level of abstraction up or down </a:t>
            </a:r>
            <a:r>
              <a:rPr lang="en-US" dirty="0" smtClean="0"/>
              <a:t>(ex. So a belief for you might be...., So an example for you might be...”)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EF92-C1FC-484A-BA9F-B3037E64284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Mediational</a:t>
            </a:r>
            <a:r>
              <a:rPr lang="en-US" dirty="0" smtClean="0"/>
              <a:t> Questioning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Questions that </a:t>
            </a:r>
            <a:r>
              <a:rPr lang="en-US" sz="2800" b="1" dirty="0" smtClean="0"/>
              <a:t>invite inquiry</a:t>
            </a:r>
            <a:r>
              <a:rPr lang="en-US" sz="2800" dirty="0" smtClean="0"/>
              <a:t>, and open up thinking. These questions help others to explore ideas, issues, concerns, perspectives, and proposals. </a:t>
            </a:r>
          </a:p>
          <a:p>
            <a:r>
              <a:rPr lang="en-US" sz="2800" dirty="0" smtClean="0"/>
              <a:t>Questions which </a:t>
            </a:r>
            <a:r>
              <a:rPr lang="en-US" sz="2800" b="1" dirty="0" smtClean="0"/>
              <a:t>probe</a:t>
            </a:r>
            <a:r>
              <a:rPr lang="en-US" sz="2800" dirty="0" smtClean="0"/>
              <a:t> to focus thinking and encourage precision. These questions help to clarify vagueness and generalities.</a:t>
            </a:r>
          </a:p>
          <a:p>
            <a:r>
              <a:rPr lang="en-US" sz="2800" dirty="0" smtClean="0"/>
              <a:t>Questions that </a:t>
            </a:r>
            <a:r>
              <a:rPr lang="en-US" sz="2800" b="1" dirty="0" smtClean="0"/>
              <a:t>extend</a:t>
            </a:r>
            <a:r>
              <a:rPr lang="en-US" sz="2800" dirty="0" smtClean="0"/>
              <a:t> thinking. These questions help others to connect to the bigger picture, to plan what action to take, to reconsider their ideas through a different lens or perspective.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EF92-C1FC-484A-BA9F-B3037E64284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718</Words>
  <Application>Microsoft Office PowerPoint</Application>
  <PresentationFormat>On-screen Show (4:3)</PresentationFormat>
  <Paragraphs>161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Learning-focused Conversations: building the toolkit</vt:lpstr>
      <vt:lpstr>Learning-focused verbal tools</vt:lpstr>
      <vt:lpstr>Learning-focused conversations</vt:lpstr>
      <vt:lpstr>A Learning-focused Toolkit</vt:lpstr>
      <vt:lpstr>Attending Fully</vt:lpstr>
      <vt:lpstr>Pausing</vt:lpstr>
      <vt:lpstr>Paraphrasing</vt:lpstr>
      <vt:lpstr>Paraphrasing continued</vt:lpstr>
      <vt:lpstr>Mediational Questioning</vt:lpstr>
      <vt:lpstr>Playing with the Verbal Toolkit</vt:lpstr>
      <vt:lpstr>Learning-focused verbal tools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Learning-focused Conversations: building the Toolkit</dc:title>
  <dc:creator>Admin</dc:creator>
  <cp:lastModifiedBy>Admin</cp:lastModifiedBy>
  <cp:revision>4</cp:revision>
  <dcterms:created xsi:type="dcterms:W3CDTF">2014-06-24T18:59:51Z</dcterms:created>
  <dcterms:modified xsi:type="dcterms:W3CDTF">2015-04-08T00:38:19Z</dcterms:modified>
</cp:coreProperties>
</file>