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7" r:id="rId4"/>
    <p:sldId id="259" r:id="rId5"/>
    <p:sldId id="267" r:id="rId6"/>
    <p:sldId id="268" r:id="rId7"/>
    <p:sldId id="269" r:id="rId8"/>
    <p:sldId id="270" r:id="rId9"/>
    <p:sldId id="261" r:id="rId10"/>
    <p:sldId id="262" r:id="rId11"/>
    <p:sldId id="271" r:id="rId12"/>
    <p:sldId id="265" r:id="rId13"/>
    <p:sldId id="266" r:id="rId14"/>
    <p:sldId id="263" r:id="rId15"/>
    <p:sldId id="264"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82" autoAdjust="0"/>
    <p:restoredTop sz="94660"/>
  </p:normalViewPr>
  <p:slideViewPr>
    <p:cSldViewPr>
      <p:cViewPr varScale="1">
        <p:scale>
          <a:sx n="78" d="100"/>
          <a:sy n="78" d="100"/>
        </p:scale>
        <p:origin x="-288" y="-6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9BB16A9-4DA3-4F56-B8C1-43525058BA37}" type="datetimeFigureOut">
              <a:rPr lang="en-CA" smtClean="0"/>
              <a:pPr/>
              <a:t>30/09/2013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3E67993-F71F-4FE6-8DEB-B17B34757EB7}" type="slidenum">
              <a:rPr lang="en-CA" smtClean="0"/>
              <a:pPr/>
              <a:t>‹#›</a:t>
            </a:fld>
            <a:endParaRPr lang="en-CA"/>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9BB16A9-4DA3-4F56-B8C1-43525058BA37}" type="datetimeFigureOut">
              <a:rPr lang="en-CA" smtClean="0"/>
              <a:pPr/>
              <a:t>30/09/2013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3E67993-F71F-4FE6-8DEB-B17B34757EB7}" type="slidenum">
              <a:rPr lang="en-CA" smtClean="0"/>
              <a:pPr/>
              <a:t>‹#›</a:t>
            </a:fld>
            <a:endParaRPr lang="en-CA"/>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9BB16A9-4DA3-4F56-B8C1-43525058BA37}" type="datetimeFigureOut">
              <a:rPr lang="en-CA" smtClean="0"/>
              <a:pPr/>
              <a:t>30/09/2013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3E67993-F71F-4FE6-8DEB-B17B34757EB7}" type="slidenum">
              <a:rPr lang="en-CA" smtClean="0"/>
              <a:pPr/>
              <a:t>‹#›</a:t>
            </a:fld>
            <a:endParaRPr lang="en-CA"/>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09BB16A9-4DA3-4F56-B8C1-43525058BA37}" type="datetimeFigureOut">
              <a:rPr lang="en-CA" smtClean="0"/>
              <a:pPr/>
              <a:t>30/09/2013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3E67993-F71F-4FE6-8DEB-B17B34757EB7}" type="slidenum">
              <a:rPr lang="en-CA" smtClean="0"/>
              <a:pPr/>
              <a:t>‹#›</a:t>
            </a:fld>
            <a:endParaRPr lang="en-CA"/>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tmplLst>
          <p:tmpl lvl="1">
            <p:tnLst>
              <p:par>
                <p:cTn presetID="1" presetClass="entr" presetSubtype="0" fill="hold" nodeType="clickEffect">
                  <p:stCondLst>
                    <p:cond delay="0"/>
                  </p:stCondLst>
                  <p:childTnLst>
                    <p:set>
                      <p:cBhvr>
                        <p:cTn dur="1" fill="hold">
                          <p:stCondLst>
                            <p:cond delay="0"/>
                          </p:stCondLst>
                        </p:cTn>
                        <p:tgtEl>
                          <p:spTgt spid="10"/>
                        </p:tgtEl>
                        <p:attrNameLst>
                          <p:attrName>style.visibility</p:attrName>
                        </p:attrNameLst>
                      </p:cBhvr>
                      <p:to>
                        <p:strVal val="visible"/>
                      </p:to>
                    </p:set>
                  </p:childTnLst>
                </p:cTn>
              </p:par>
            </p:tnLst>
          </p:tmpl>
          <p:tmpl lvl="2">
            <p:tnLst>
              <p:par>
                <p:cTn presetID="1" presetClass="entr" presetSubtype="0" fill="hold" nodeType="clickEffect">
                  <p:stCondLst>
                    <p:cond delay="0"/>
                  </p:stCondLst>
                  <p:childTnLst>
                    <p:set>
                      <p:cBhvr>
                        <p:cTn dur="1" fill="hold">
                          <p:stCondLst>
                            <p:cond delay="0"/>
                          </p:stCondLst>
                        </p:cTn>
                        <p:tgtEl>
                          <p:spTgt spid="10"/>
                        </p:tgtEl>
                        <p:attrNameLst>
                          <p:attrName>style.visibility</p:attrName>
                        </p:attrNameLst>
                      </p:cBhvr>
                      <p:to>
                        <p:strVal val="visible"/>
                      </p:to>
                    </p:set>
                  </p:childTnLst>
                </p:cTn>
              </p:par>
            </p:tnLst>
          </p:tmpl>
          <p:tmpl lvl="3">
            <p:tnLst>
              <p:par>
                <p:cTn presetID="1" presetClass="entr" presetSubtype="0" fill="hold" nodeType="clickEffect">
                  <p:stCondLst>
                    <p:cond delay="0"/>
                  </p:stCondLst>
                  <p:childTnLst>
                    <p:set>
                      <p:cBhvr>
                        <p:cTn dur="1" fill="hold">
                          <p:stCondLst>
                            <p:cond delay="0"/>
                          </p:stCondLst>
                        </p:cTn>
                        <p:tgtEl>
                          <p:spTgt spid="10"/>
                        </p:tgtEl>
                        <p:attrNameLst>
                          <p:attrName>style.visibility</p:attrName>
                        </p:attrNameLst>
                      </p:cBhvr>
                      <p:to>
                        <p:strVal val="visible"/>
                      </p:to>
                    </p:set>
                  </p:childTnLst>
                </p:cTn>
              </p:par>
            </p:tnLst>
          </p:tmpl>
          <p:tmpl lvl="4">
            <p:tnLst>
              <p:par>
                <p:cTn presetID="1" presetClass="entr" presetSubtype="0" fill="hold" nodeType="clickEffect">
                  <p:stCondLst>
                    <p:cond delay="0"/>
                  </p:stCondLst>
                  <p:childTnLst>
                    <p:set>
                      <p:cBhvr>
                        <p:cTn dur="1" fill="hold">
                          <p:stCondLst>
                            <p:cond delay="0"/>
                          </p:stCondLst>
                        </p:cTn>
                        <p:tgtEl>
                          <p:spTgt spid="10"/>
                        </p:tgtEl>
                        <p:attrNameLst>
                          <p:attrName>style.visibility</p:attrName>
                        </p:attrNameLst>
                      </p:cBhvr>
                      <p:to>
                        <p:strVal val="visible"/>
                      </p:to>
                    </p:set>
                  </p:childTnLst>
                </p:cTn>
              </p:par>
            </p:tnLst>
          </p:tmpl>
          <p:tmpl lvl="5">
            <p:tnLst>
              <p:par>
                <p:cTn presetID="1" presetClass="entr" presetSubtype="0" fill="hold" nodeType="clickEffect">
                  <p:stCondLst>
                    <p:cond delay="0"/>
                  </p:stCondLst>
                  <p:childTnLst>
                    <p:set>
                      <p:cBhvr>
                        <p:cTn dur="1" fill="hold">
                          <p:stCondLst>
                            <p:cond delay="0"/>
                          </p:stCondLst>
                        </p:cTn>
                        <p:tgtEl>
                          <p:spTgt spid="10"/>
                        </p:tgtEl>
                        <p:attrNameLst>
                          <p:attrName>style.visibility</p:attrName>
                        </p:attrNameLst>
                      </p:cBhvr>
                      <p:to>
                        <p:strVal val="visible"/>
                      </p:to>
                    </p:set>
                  </p:childTnLst>
                </p:cTn>
              </p:par>
            </p:tnLst>
          </p:tmpl>
        </p:tmplLst>
      </p:bldP>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9BB16A9-4DA3-4F56-B8C1-43525058BA37}" type="datetimeFigureOut">
              <a:rPr lang="en-CA" smtClean="0"/>
              <a:pPr/>
              <a:t>30/09/2013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3E67993-F71F-4FE6-8DEB-B17B34757EB7}" type="slidenum">
              <a:rPr lang="en-CA" smtClean="0"/>
              <a:pPr/>
              <a:t>‹#›</a:t>
            </a:fld>
            <a:endParaRPr lang="en-CA"/>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09BB16A9-4DA3-4F56-B8C1-43525058BA37}" type="datetimeFigureOut">
              <a:rPr lang="en-CA" smtClean="0"/>
              <a:pPr/>
              <a:t>30/09/2013</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83E67993-F71F-4FE6-8DEB-B17B34757EB7}" type="slidenum">
              <a:rPr lang="en-CA" smtClean="0"/>
              <a:pPr/>
              <a:t>‹#›</a:t>
            </a:fld>
            <a:endParaRPr lang="en-CA"/>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9BB16A9-4DA3-4F56-B8C1-43525058BA37}" type="datetimeFigureOut">
              <a:rPr lang="en-CA" smtClean="0"/>
              <a:pPr/>
              <a:t>30/09/2013</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83E67993-F71F-4FE6-8DEB-B17B34757EB7}" type="slidenum">
              <a:rPr lang="en-CA" smtClean="0"/>
              <a:pPr/>
              <a:t>‹#›</a:t>
            </a:fld>
            <a:endParaRPr lang="en-CA"/>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9BB16A9-4DA3-4F56-B8C1-43525058BA37}" type="datetimeFigureOut">
              <a:rPr lang="en-CA" smtClean="0"/>
              <a:pPr/>
              <a:t>30/09/2013</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83E67993-F71F-4FE6-8DEB-B17B34757EB7}" type="slidenum">
              <a:rPr lang="en-CA" smtClean="0"/>
              <a:pPr/>
              <a:t>‹#›</a:t>
            </a:fld>
            <a:endParaRPr lang="en-CA"/>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BB16A9-4DA3-4F56-B8C1-43525058BA37}" type="datetimeFigureOut">
              <a:rPr lang="en-CA" smtClean="0"/>
              <a:pPr/>
              <a:t>30/09/2013</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83E67993-F71F-4FE6-8DEB-B17B34757EB7}" type="slidenum">
              <a:rPr lang="en-CA" smtClean="0"/>
              <a:pPr/>
              <a:t>‹#›</a:t>
            </a:fld>
            <a:endParaRPr lang="en-CA"/>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9BB16A9-4DA3-4F56-B8C1-43525058BA37}" type="datetimeFigureOut">
              <a:rPr lang="en-CA" smtClean="0"/>
              <a:pPr/>
              <a:t>30/09/2013</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83E67993-F71F-4FE6-8DEB-B17B34757EB7}" type="slidenum">
              <a:rPr lang="en-CA" smtClean="0"/>
              <a:pPr/>
              <a:t>‹#›</a:t>
            </a:fld>
            <a:endParaRPr lang="en-CA"/>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9BB16A9-4DA3-4F56-B8C1-43525058BA37}" type="datetimeFigureOut">
              <a:rPr lang="en-CA" smtClean="0"/>
              <a:pPr/>
              <a:t>30/09/2013</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83E67993-F71F-4FE6-8DEB-B17B34757EB7}" type="slidenum">
              <a:rPr lang="en-CA" smtClean="0"/>
              <a:pPr/>
              <a:t>‹#›</a:t>
            </a:fld>
            <a:endParaRPr lang="en-CA"/>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09BB16A9-4DA3-4F56-B8C1-43525058BA37}" type="datetimeFigureOut">
              <a:rPr lang="en-CA" smtClean="0"/>
              <a:pPr/>
              <a:t>30/09/2013</a:t>
            </a:fld>
            <a:endParaRPr lang="en-CA"/>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CA"/>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83E67993-F71F-4FE6-8DEB-B17B34757EB7}" type="slidenum">
              <a:rPr lang="en-CA" smtClean="0"/>
              <a:pPr/>
              <a:t>‹#›</a:t>
            </a:fld>
            <a:endParaRPr lang="en-C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CA" dirty="0" smtClean="0"/>
              <a:t>End of Year 2013</a:t>
            </a:r>
            <a:endParaRPr lang="en-CA" dirty="0"/>
          </a:p>
        </p:txBody>
      </p:sp>
      <p:sp>
        <p:nvSpPr>
          <p:cNvPr id="2" name="Title 1"/>
          <p:cNvSpPr>
            <a:spLocks noGrp="1"/>
          </p:cNvSpPr>
          <p:nvPr>
            <p:ph type="ctrTitle"/>
          </p:nvPr>
        </p:nvSpPr>
        <p:spPr>
          <a:xfrm>
            <a:off x="323529" y="3132290"/>
            <a:ext cx="8424936" cy="1793167"/>
          </a:xfrm>
        </p:spPr>
        <p:txBody>
          <a:bodyPr/>
          <a:lstStyle/>
          <a:p>
            <a:r>
              <a:rPr lang="en-CA" dirty="0"/>
              <a:t>Mentorship Survey Results</a:t>
            </a:r>
          </a:p>
        </p:txBody>
      </p:sp>
    </p:spTree>
    <p:extLst>
      <p:ext uri="{BB962C8B-B14F-4D97-AF65-F5344CB8AC3E}">
        <p14:creationId xmlns:p14="http://schemas.microsoft.com/office/powerpoint/2010/main" xmlns="" val="6816001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11560" y="260648"/>
            <a:ext cx="8064896" cy="1008112"/>
          </a:xfrm>
        </p:spPr>
        <p:txBody>
          <a:bodyPr/>
          <a:lstStyle/>
          <a:p>
            <a:pPr algn="ctr"/>
            <a:r>
              <a:rPr lang="en-CA" dirty="0" smtClean="0"/>
              <a:t>What Mentors Learned</a:t>
            </a:r>
            <a:endParaRPr lang="en-CA" dirty="0"/>
          </a:p>
        </p:txBody>
      </p:sp>
      <p:sp>
        <p:nvSpPr>
          <p:cNvPr id="5" name="Content Placeholder 4"/>
          <p:cNvSpPr>
            <a:spLocks noGrp="1"/>
          </p:cNvSpPr>
          <p:nvPr>
            <p:ph sz="quarter" idx="13"/>
          </p:nvPr>
        </p:nvSpPr>
        <p:spPr>
          <a:xfrm>
            <a:off x="611560" y="1412776"/>
            <a:ext cx="7992888" cy="5112568"/>
          </a:xfrm>
        </p:spPr>
        <p:txBody>
          <a:bodyPr>
            <a:normAutofit lnSpcReduction="10000"/>
          </a:bodyPr>
          <a:lstStyle/>
          <a:p>
            <a:r>
              <a:rPr lang="en-US" dirty="0"/>
              <a:t>increased my awareness of the importance of self </a:t>
            </a:r>
            <a:r>
              <a:rPr lang="en-US" dirty="0" smtClean="0"/>
              <a:t>reflection</a:t>
            </a:r>
          </a:p>
          <a:p>
            <a:r>
              <a:rPr lang="en-US" dirty="0"/>
              <a:t>helped improve my teaching </a:t>
            </a:r>
            <a:r>
              <a:rPr lang="en-US" dirty="0" smtClean="0"/>
              <a:t>practice…</a:t>
            </a:r>
          </a:p>
          <a:p>
            <a:r>
              <a:rPr lang="en-CA" dirty="0"/>
              <a:t>To be a good </a:t>
            </a:r>
            <a:r>
              <a:rPr lang="en-CA" dirty="0" smtClean="0"/>
              <a:t>listener</a:t>
            </a:r>
          </a:p>
          <a:p>
            <a:r>
              <a:rPr lang="en-CA" dirty="0"/>
              <a:t>The value of authentic, evolving </a:t>
            </a:r>
            <a:r>
              <a:rPr lang="en-CA" dirty="0" smtClean="0"/>
              <a:t>mentoring</a:t>
            </a:r>
          </a:p>
          <a:p>
            <a:r>
              <a:rPr lang="en-US" dirty="0"/>
              <a:t>The greatest benefit for me was to collaborate with a very enthusiastic colleague. Very motivating</a:t>
            </a:r>
            <a:r>
              <a:rPr lang="en-US" dirty="0" smtClean="0"/>
              <a:t>!</a:t>
            </a:r>
          </a:p>
          <a:p>
            <a:r>
              <a:rPr lang="en-CA" dirty="0"/>
              <a:t>There are so many ways to do things that it was an interesting process to work through possibilities</a:t>
            </a:r>
            <a:r>
              <a:rPr lang="en-CA" dirty="0" smtClean="0"/>
              <a:t>.</a:t>
            </a:r>
          </a:p>
          <a:p>
            <a:r>
              <a:rPr lang="en-US" dirty="0"/>
              <a:t>It made me affirm that what I am doing in the classroom is good practice. Because you have to explain and rationalize what you do in the classroom with your mentee it makes you reflect on what you do and why you it</a:t>
            </a:r>
            <a:r>
              <a:rPr lang="en-US" dirty="0" smtClean="0"/>
              <a:t>.</a:t>
            </a:r>
          </a:p>
          <a:p>
            <a:r>
              <a:rPr lang="en-US" dirty="0"/>
              <a:t>I looked at my own teaching practices and felt more effective in my own classroom</a:t>
            </a:r>
            <a:endParaRPr lang="en-CA" dirty="0"/>
          </a:p>
        </p:txBody>
      </p:sp>
    </p:spTree>
    <p:extLst>
      <p:ext uri="{BB962C8B-B14F-4D97-AF65-F5344CB8AC3E}">
        <p14:creationId xmlns:p14="http://schemas.microsoft.com/office/powerpoint/2010/main" xmlns="" val="13303192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51520" y="116632"/>
            <a:ext cx="8640960" cy="1008112"/>
          </a:xfrm>
        </p:spPr>
        <p:txBody>
          <a:bodyPr/>
          <a:lstStyle/>
          <a:p>
            <a:pPr marL="0" indent="0" algn="ctr">
              <a:buNone/>
            </a:pPr>
            <a:r>
              <a:rPr lang="en-CA" dirty="0" smtClean="0"/>
              <a:t>Challenges Experienced--Mentees</a:t>
            </a:r>
            <a:endParaRPr lang="en-CA" dirty="0"/>
          </a:p>
        </p:txBody>
      </p:sp>
      <p:sp>
        <p:nvSpPr>
          <p:cNvPr id="5" name="Content Placeholder 4"/>
          <p:cNvSpPr>
            <a:spLocks noGrp="1"/>
          </p:cNvSpPr>
          <p:nvPr>
            <p:ph sz="quarter" idx="13"/>
          </p:nvPr>
        </p:nvSpPr>
        <p:spPr>
          <a:xfrm>
            <a:off x="611560" y="1844824"/>
            <a:ext cx="7992888" cy="4680520"/>
          </a:xfrm>
        </p:spPr>
        <p:txBody>
          <a:bodyPr>
            <a:normAutofit/>
          </a:bodyPr>
          <a:lstStyle/>
          <a:p>
            <a:r>
              <a:rPr lang="en-US" sz="2400" dirty="0"/>
              <a:t>Taking time away from my </a:t>
            </a:r>
            <a:r>
              <a:rPr lang="en-US" sz="2400" dirty="0" smtClean="0"/>
              <a:t>classroom</a:t>
            </a:r>
          </a:p>
          <a:p>
            <a:r>
              <a:rPr lang="en-US" sz="2400" dirty="0"/>
              <a:t>At the start, there was not enough notice for planned </a:t>
            </a:r>
            <a:r>
              <a:rPr lang="en-US" sz="2400" dirty="0" smtClean="0"/>
              <a:t>events</a:t>
            </a:r>
          </a:p>
          <a:p>
            <a:r>
              <a:rPr lang="en-US" sz="2400" dirty="0"/>
              <a:t>logistics - we live in different </a:t>
            </a:r>
            <a:r>
              <a:rPr lang="en-US" sz="2400" dirty="0" smtClean="0"/>
              <a:t>towns</a:t>
            </a:r>
          </a:p>
          <a:p>
            <a:r>
              <a:rPr lang="en-US" sz="2400" dirty="0" smtClean="0"/>
              <a:t>…it </a:t>
            </a:r>
            <a:r>
              <a:rPr lang="en-US" sz="2400" dirty="0"/>
              <a:t>was very difficult being a TTOC as a </a:t>
            </a:r>
            <a:r>
              <a:rPr lang="en-US" sz="2400" dirty="0" smtClean="0"/>
              <a:t>mentee</a:t>
            </a:r>
          </a:p>
          <a:p>
            <a:r>
              <a:rPr lang="en-US" sz="2400" dirty="0"/>
              <a:t>That my mentor was not in the same role as </a:t>
            </a:r>
            <a:r>
              <a:rPr lang="en-US" sz="2400" dirty="0" smtClean="0"/>
              <a:t>me</a:t>
            </a:r>
          </a:p>
          <a:p>
            <a:r>
              <a:rPr lang="en-US" sz="2400" dirty="0"/>
              <a:t>finding time to </a:t>
            </a:r>
            <a:r>
              <a:rPr lang="en-US" sz="2400" dirty="0" smtClean="0"/>
              <a:t>meet</a:t>
            </a:r>
          </a:p>
          <a:p>
            <a:r>
              <a:rPr lang="en-US" sz="2400" dirty="0" smtClean="0"/>
              <a:t>Coming </a:t>
            </a:r>
            <a:r>
              <a:rPr lang="en-US" sz="2400" dirty="0"/>
              <a:t>up with the right </a:t>
            </a:r>
            <a:r>
              <a:rPr lang="en-US" sz="2400" dirty="0" smtClean="0"/>
              <a:t>questions</a:t>
            </a:r>
          </a:p>
          <a:p>
            <a:endParaRPr lang="en-US" sz="2400" dirty="0" smtClean="0"/>
          </a:p>
          <a:p>
            <a:endParaRPr lang="en-CA" sz="2400" dirty="0"/>
          </a:p>
        </p:txBody>
      </p:sp>
    </p:spTree>
    <p:extLst>
      <p:ext uri="{BB962C8B-B14F-4D97-AF65-F5344CB8AC3E}">
        <p14:creationId xmlns:p14="http://schemas.microsoft.com/office/powerpoint/2010/main" xmlns="" val="9562720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51520" y="116632"/>
            <a:ext cx="8640960" cy="1008112"/>
          </a:xfrm>
        </p:spPr>
        <p:txBody>
          <a:bodyPr/>
          <a:lstStyle/>
          <a:p>
            <a:pPr marL="0" indent="0" algn="ctr">
              <a:buNone/>
            </a:pPr>
            <a:r>
              <a:rPr lang="en-CA" dirty="0" smtClean="0"/>
              <a:t>Challenges Experienced--Mentors</a:t>
            </a:r>
            <a:endParaRPr lang="en-CA" dirty="0"/>
          </a:p>
        </p:txBody>
      </p:sp>
      <p:sp>
        <p:nvSpPr>
          <p:cNvPr id="5" name="Content Placeholder 4"/>
          <p:cNvSpPr>
            <a:spLocks noGrp="1"/>
          </p:cNvSpPr>
          <p:nvPr>
            <p:ph sz="quarter" idx="13"/>
          </p:nvPr>
        </p:nvSpPr>
        <p:spPr>
          <a:xfrm>
            <a:off x="611560" y="1844824"/>
            <a:ext cx="7992888" cy="4680520"/>
          </a:xfrm>
        </p:spPr>
        <p:txBody>
          <a:bodyPr>
            <a:normAutofit/>
          </a:bodyPr>
          <a:lstStyle/>
          <a:p>
            <a:r>
              <a:rPr lang="en-US" sz="2800" dirty="0"/>
              <a:t>Time away from the classroom</a:t>
            </a:r>
            <a:r>
              <a:rPr lang="en-US" sz="2800" dirty="0" smtClean="0"/>
              <a:t>.</a:t>
            </a:r>
          </a:p>
          <a:p>
            <a:r>
              <a:rPr lang="en-US" sz="2800" dirty="0"/>
              <a:t>Time to meet regularly</a:t>
            </a:r>
            <a:endParaRPr lang="en-US" sz="2800" dirty="0" smtClean="0"/>
          </a:p>
          <a:p>
            <a:r>
              <a:rPr lang="en-US" sz="2800" dirty="0"/>
              <a:t>A mismatch with </a:t>
            </a:r>
            <a:r>
              <a:rPr lang="en-US" sz="2800" dirty="0" smtClean="0"/>
              <a:t>mentee</a:t>
            </a:r>
          </a:p>
          <a:p>
            <a:r>
              <a:rPr lang="en-US" sz="2800" dirty="0"/>
              <a:t>Distance was the most limiting </a:t>
            </a:r>
            <a:r>
              <a:rPr lang="en-US" sz="2800" dirty="0" smtClean="0"/>
              <a:t>factor</a:t>
            </a:r>
          </a:p>
          <a:p>
            <a:r>
              <a:rPr lang="en-US" sz="2800" dirty="0"/>
              <a:t>Working with a TTOC and finding opportunities to work with her in a classroom setting</a:t>
            </a:r>
            <a:endParaRPr lang="en-CA" sz="2800" dirty="0"/>
          </a:p>
        </p:txBody>
      </p:sp>
    </p:spTree>
    <p:extLst>
      <p:ext uri="{BB962C8B-B14F-4D97-AF65-F5344CB8AC3E}">
        <p14:creationId xmlns:p14="http://schemas.microsoft.com/office/powerpoint/2010/main" xmlns="" val="34142496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51520" y="188640"/>
            <a:ext cx="8892480" cy="1008112"/>
          </a:xfrm>
        </p:spPr>
        <p:txBody>
          <a:bodyPr/>
          <a:lstStyle/>
          <a:p>
            <a:pPr algn="ctr"/>
            <a:r>
              <a:rPr lang="en-CA" dirty="0" smtClean="0"/>
              <a:t>Suggestions to Improve Program--Mentees</a:t>
            </a:r>
            <a:endParaRPr lang="en-CA" dirty="0"/>
          </a:p>
        </p:txBody>
      </p:sp>
      <p:sp>
        <p:nvSpPr>
          <p:cNvPr id="5" name="Content Placeholder 4"/>
          <p:cNvSpPr>
            <a:spLocks noGrp="1"/>
          </p:cNvSpPr>
          <p:nvPr>
            <p:ph sz="quarter" idx="13"/>
          </p:nvPr>
        </p:nvSpPr>
        <p:spPr>
          <a:xfrm>
            <a:off x="611560" y="1700808"/>
            <a:ext cx="7992888" cy="5112568"/>
          </a:xfrm>
        </p:spPr>
        <p:txBody>
          <a:bodyPr>
            <a:normAutofit fontScale="92500" lnSpcReduction="20000"/>
          </a:bodyPr>
          <a:lstStyle/>
          <a:p>
            <a:r>
              <a:rPr lang="en-US" dirty="0"/>
              <a:t>don't give one mentor 4 </a:t>
            </a:r>
            <a:r>
              <a:rPr lang="en-US" dirty="0" smtClean="0"/>
              <a:t>mentees</a:t>
            </a:r>
          </a:p>
          <a:p>
            <a:r>
              <a:rPr lang="en-US" dirty="0"/>
              <a:t>More meetings between the 2 (mentor and </a:t>
            </a:r>
            <a:r>
              <a:rPr lang="en-US" dirty="0" smtClean="0"/>
              <a:t>mentees)</a:t>
            </a:r>
          </a:p>
          <a:p>
            <a:r>
              <a:rPr lang="en-US" dirty="0"/>
              <a:t>I think particularly for specialized fields it is essential that people should be matched with same background that are currently in the position</a:t>
            </a:r>
            <a:r>
              <a:rPr lang="en-US" dirty="0" smtClean="0"/>
              <a:t>.</a:t>
            </a:r>
          </a:p>
          <a:p>
            <a:r>
              <a:rPr lang="en-US" dirty="0"/>
              <a:t>More structure from the onset of the program, in terms of different models for mentoring, feedback and goal-setting forms etc</a:t>
            </a:r>
            <a:r>
              <a:rPr lang="en-US" dirty="0" smtClean="0"/>
              <a:t>.</a:t>
            </a:r>
          </a:p>
          <a:p>
            <a:r>
              <a:rPr lang="en-US" dirty="0"/>
              <a:t>Include both mentor/mentee in all meetings</a:t>
            </a:r>
            <a:r>
              <a:rPr lang="en-US" dirty="0" smtClean="0"/>
              <a:t>.</a:t>
            </a:r>
          </a:p>
          <a:p>
            <a:r>
              <a:rPr lang="en-US" dirty="0"/>
              <a:t>I think the project needs to move towards a more collaborative model. I don't really like the hierarchical nature of the mentor/ mentee dynamic. </a:t>
            </a:r>
            <a:endParaRPr lang="en-US" dirty="0" smtClean="0"/>
          </a:p>
          <a:p>
            <a:r>
              <a:rPr lang="en-US" dirty="0"/>
              <a:t>I would suggest trying to find experienced </a:t>
            </a:r>
            <a:r>
              <a:rPr lang="en-US" dirty="0" err="1"/>
              <a:t>ttoc</a:t>
            </a:r>
            <a:r>
              <a:rPr lang="en-US" dirty="0"/>
              <a:t> mentors because lots of regular classroom teachers forget what it was like to be in a different classroom each day. </a:t>
            </a:r>
            <a:endParaRPr lang="en-US" dirty="0" smtClean="0"/>
          </a:p>
          <a:p>
            <a:r>
              <a:rPr lang="en-US" dirty="0"/>
              <a:t>Continue to allow teachers to choose their partners</a:t>
            </a:r>
            <a:endParaRPr lang="en-CA" dirty="0"/>
          </a:p>
        </p:txBody>
      </p:sp>
    </p:spTree>
    <p:extLst>
      <p:ext uri="{BB962C8B-B14F-4D97-AF65-F5344CB8AC3E}">
        <p14:creationId xmlns:p14="http://schemas.microsoft.com/office/powerpoint/2010/main" xmlns="" val="13303192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11560" y="44624"/>
            <a:ext cx="8532440" cy="1008112"/>
          </a:xfrm>
        </p:spPr>
        <p:txBody>
          <a:bodyPr/>
          <a:lstStyle/>
          <a:p>
            <a:pPr algn="ctr"/>
            <a:r>
              <a:rPr lang="en-CA" dirty="0" smtClean="0"/>
              <a:t>Suggestions to Improve Program--Mentors</a:t>
            </a:r>
            <a:endParaRPr lang="en-CA" dirty="0"/>
          </a:p>
        </p:txBody>
      </p:sp>
      <p:sp>
        <p:nvSpPr>
          <p:cNvPr id="5" name="Content Placeholder 4"/>
          <p:cNvSpPr>
            <a:spLocks noGrp="1"/>
          </p:cNvSpPr>
          <p:nvPr>
            <p:ph sz="quarter" idx="13"/>
          </p:nvPr>
        </p:nvSpPr>
        <p:spPr>
          <a:xfrm>
            <a:off x="611560" y="1844824"/>
            <a:ext cx="7992888" cy="4680520"/>
          </a:xfrm>
        </p:spPr>
        <p:txBody>
          <a:bodyPr>
            <a:normAutofit fontScale="92500" lnSpcReduction="10000"/>
          </a:bodyPr>
          <a:lstStyle/>
          <a:p>
            <a:r>
              <a:rPr lang="en-US" dirty="0"/>
              <a:t>Avoid having to take time away from the classroom. Have the mentee and mentors be in the same school</a:t>
            </a:r>
            <a:r>
              <a:rPr lang="en-US" dirty="0" smtClean="0"/>
              <a:t>.</a:t>
            </a:r>
          </a:p>
          <a:p>
            <a:r>
              <a:rPr lang="en-US" dirty="0"/>
              <a:t>More group meetings with other mentees/mentors</a:t>
            </a:r>
            <a:r>
              <a:rPr lang="en-US" dirty="0" smtClean="0"/>
              <a:t>.</a:t>
            </a:r>
          </a:p>
          <a:p>
            <a:r>
              <a:rPr lang="en-US" dirty="0"/>
              <a:t>Have local groups meet with a local leader if necessary to meet again - meet later in the year for the first meeting so everyone has met with their mentees a few </a:t>
            </a:r>
            <a:r>
              <a:rPr lang="en-US" dirty="0" smtClean="0"/>
              <a:t>times</a:t>
            </a:r>
          </a:p>
          <a:p>
            <a:r>
              <a:rPr lang="en-US" dirty="0"/>
              <a:t>Perhaps a career TTOC would be better as a mentor especially if the teacher mentors have never worked as a TTOC</a:t>
            </a:r>
            <a:r>
              <a:rPr lang="en-US" dirty="0" smtClean="0"/>
              <a:t>.</a:t>
            </a:r>
          </a:p>
          <a:p>
            <a:r>
              <a:rPr lang="en-US" dirty="0"/>
              <a:t>Clearer application form so there's no confusion about what you are applying for. The time commitment and the amount of release time that is allowed</a:t>
            </a:r>
            <a:r>
              <a:rPr lang="en-US" dirty="0" smtClean="0"/>
              <a:t>.</a:t>
            </a:r>
          </a:p>
          <a:p>
            <a:r>
              <a:rPr lang="en-US" dirty="0"/>
              <a:t>Start early in the school year! </a:t>
            </a:r>
            <a:endParaRPr lang="en-US" dirty="0" smtClean="0"/>
          </a:p>
          <a:p>
            <a:r>
              <a:rPr lang="en-US" dirty="0"/>
              <a:t>Don't bog mentors down with paperwork</a:t>
            </a:r>
            <a:r>
              <a:rPr lang="en-US" dirty="0" smtClean="0"/>
              <a:t>.</a:t>
            </a:r>
          </a:p>
          <a:p>
            <a:r>
              <a:rPr lang="en-US"/>
              <a:t>Although the blog was a good idea, there was no time to do it. </a:t>
            </a:r>
            <a:endParaRPr lang="en-CA" dirty="0"/>
          </a:p>
        </p:txBody>
      </p:sp>
    </p:spTree>
    <p:extLst>
      <p:ext uri="{BB962C8B-B14F-4D97-AF65-F5344CB8AC3E}">
        <p14:creationId xmlns:p14="http://schemas.microsoft.com/office/powerpoint/2010/main" xmlns="" val="34142496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11560" y="188640"/>
            <a:ext cx="8064896" cy="1008112"/>
          </a:xfrm>
        </p:spPr>
        <p:txBody>
          <a:bodyPr/>
          <a:lstStyle/>
          <a:p>
            <a:pPr algn="ctr"/>
            <a:r>
              <a:rPr lang="en-CA" dirty="0" smtClean="0"/>
              <a:t>The Year Ahead</a:t>
            </a:r>
            <a:endParaRPr lang="en-CA" dirty="0"/>
          </a:p>
        </p:txBody>
      </p:sp>
      <p:sp>
        <p:nvSpPr>
          <p:cNvPr id="5" name="Content Placeholder 4"/>
          <p:cNvSpPr>
            <a:spLocks noGrp="1"/>
          </p:cNvSpPr>
          <p:nvPr>
            <p:ph sz="quarter" idx="13"/>
          </p:nvPr>
        </p:nvSpPr>
        <p:spPr>
          <a:xfrm>
            <a:off x="611560" y="1412776"/>
            <a:ext cx="7992888" cy="5112568"/>
          </a:xfrm>
        </p:spPr>
        <p:txBody>
          <a:bodyPr>
            <a:normAutofit/>
          </a:bodyPr>
          <a:lstStyle/>
          <a:p>
            <a:r>
              <a:rPr lang="en-CA" sz="2800" b="1" u="sng" dirty="0" smtClean="0"/>
              <a:t>Data Gathering:</a:t>
            </a:r>
          </a:p>
          <a:p>
            <a:pPr lvl="1"/>
            <a:r>
              <a:rPr lang="en-CA" sz="2800" dirty="0" smtClean="0"/>
              <a:t>Mid-point survey</a:t>
            </a:r>
          </a:p>
          <a:p>
            <a:pPr lvl="1"/>
            <a:r>
              <a:rPr lang="en-CA" sz="2800" dirty="0" smtClean="0"/>
              <a:t>Focus Groups</a:t>
            </a:r>
          </a:p>
          <a:p>
            <a:pPr lvl="1"/>
            <a:r>
              <a:rPr lang="en-CA" sz="2800" dirty="0" smtClean="0"/>
              <a:t>Final Survey</a:t>
            </a:r>
          </a:p>
          <a:p>
            <a:endParaRPr lang="en-CA" sz="2800" dirty="0"/>
          </a:p>
          <a:p>
            <a:r>
              <a:rPr lang="en-CA" sz="2800" b="1" u="sng" dirty="0" smtClean="0"/>
              <a:t>Questions for discussion:</a:t>
            </a:r>
          </a:p>
          <a:p>
            <a:pPr lvl="1"/>
            <a:r>
              <a:rPr lang="en-CA" sz="2800" dirty="0" smtClean="0"/>
              <a:t>Other people to be included?</a:t>
            </a:r>
          </a:p>
          <a:p>
            <a:pPr lvl="1"/>
            <a:r>
              <a:rPr lang="en-CA" sz="2800" dirty="0" smtClean="0"/>
              <a:t>Increasing participation with prizes?</a:t>
            </a:r>
            <a:endParaRPr lang="en-CA" sz="2800" dirty="0"/>
          </a:p>
        </p:txBody>
      </p:sp>
    </p:spTree>
    <p:extLst>
      <p:ext uri="{BB962C8B-B14F-4D97-AF65-F5344CB8AC3E}">
        <p14:creationId xmlns:p14="http://schemas.microsoft.com/office/powerpoint/2010/main" xmlns="" val="13303192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51520" y="188640"/>
            <a:ext cx="8424936" cy="1008112"/>
          </a:xfrm>
        </p:spPr>
        <p:txBody>
          <a:bodyPr/>
          <a:lstStyle/>
          <a:p>
            <a:pPr algn="ctr"/>
            <a:r>
              <a:rPr lang="en-CA" dirty="0"/>
              <a:t>Mentor/Mentee Comparisons</a:t>
            </a:r>
          </a:p>
        </p:txBody>
      </p:sp>
      <p:sp>
        <p:nvSpPr>
          <p:cNvPr id="5" name="Content Placeholder 4"/>
          <p:cNvSpPr>
            <a:spLocks noGrp="1"/>
          </p:cNvSpPr>
          <p:nvPr>
            <p:ph sz="quarter" idx="13"/>
          </p:nvPr>
        </p:nvSpPr>
        <p:spPr>
          <a:xfrm>
            <a:off x="611560" y="1412776"/>
            <a:ext cx="7992888" cy="5112568"/>
          </a:xfrm>
        </p:spPr>
        <p:txBody>
          <a:bodyPr>
            <a:normAutofit/>
          </a:bodyPr>
          <a:lstStyle/>
          <a:p>
            <a:r>
              <a:rPr lang="en-CA" sz="3200" dirty="0" smtClean="0"/>
              <a:t>Responses Received:</a:t>
            </a:r>
          </a:p>
          <a:p>
            <a:pPr lvl="1"/>
            <a:r>
              <a:rPr lang="en-CA" sz="3200" dirty="0" smtClean="0"/>
              <a:t>Mentors = 22/25=88%</a:t>
            </a:r>
          </a:p>
          <a:p>
            <a:pPr lvl="1"/>
            <a:r>
              <a:rPr lang="en-CA" sz="3200" dirty="0" smtClean="0"/>
              <a:t>Mentees = 17/31=55%</a:t>
            </a:r>
          </a:p>
          <a:p>
            <a:pPr lvl="1"/>
            <a:endParaRPr lang="en-CA" sz="2800" dirty="0"/>
          </a:p>
        </p:txBody>
      </p:sp>
    </p:spTree>
    <p:extLst>
      <p:ext uri="{BB962C8B-B14F-4D97-AF65-F5344CB8AC3E}">
        <p14:creationId xmlns:p14="http://schemas.microsoft.com/office/powerpoint/2010/main" xmlns="" val="2424791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Title 3"/>
          <p:cNvSpPr>
            <a:spLocks noGrp="1"/>
          </p:cNvSpPr>
          <p:nvPr>
            <p:ph type="title"/>
          </p:nvPr>
        </p:nvSpPr>
        <p:spPr>
          <a:xfrm>
            <a:off x="0" y="188640"/>
            <a:ext cx="8676456" cy="1008112"/>
          </a:xfrm>
        </p:spPr>
        <p:txBody>
          <a:bodyPr/>
          <a:lstStyle/>
          <a:p>
            <a:pPr algn="ctr"/>
            <a:r>
              <a:rPr lang="en-CA" dirty="0" smtClean="0"/>
              <a:t>Support Level</a:t>
            </a:r>
            <a:endParaRPr lang="en-CA" dirty="0"/>
          </a:p>
        </p:txBody>
      </p:sp>
      <p:pic>
        <p:nvPicPr>
          <p:cNvPr id="1026" name="Picture 2"/>
          <p:cNvPicPr>
            <a:picLocks noGrp="1" noChangeAspect="1" noChangeArrowheads="1"/>
          </p:cNvPicPr>
          <p:nvPr>
            <p:ph sz="quarter" idx="13"/>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1700808"/>
            <a:ext cx="6212266" cy="471256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572000" y="1700808"/>
            <a:ext cx="6480720" cy="4725144"/>
          </a:xfrm>
          <a:prstGeom prst="rect">
            <a:avLst/>
          </a:prstGeom>
          <a:noFill/>
          <a:extLst>
            <a:ext uri="{909E8E84-426E-40DD-AFC4-6F175D3DCCD1}">
              <a14:hiddenFill xmlns:a14="http://schemas.microsoft.com/office/drawing/2010/main" xmlns="">
                <a:solidFill>
                  <a:srgbClr val="FFFFFF"/>
                </a:solidFill>
              </a14:hiddenFill>
            </a:ext>
          </a:extLst>
        </p:spPr>
      </p:pic>
      <p:sp>
        <p:nvSpPr>
          <p:cNvPr id="6" name="TextBox 5"/>
          <p:cNvSpPr txBox="1"/>
          <p:nvPr/>
        </p:nvSpPr>
        <p:spPr>
          <a:xfrm>
            <a:off x="584583" y="1196752"/>
            <a:ext cx="2763281" cy="923330"/>
          </a:xfrm>
          <a:prstGeom prst="rect">
            <a:avLst/>
          </a:prstGeom>
          <a:noFill/>
        </p:spPr>
        <p:txBody>
          <a:bodyPr wrap="square" rtlCol="0">
            <a:spAutoFit/>
          </a:bodyPr>
          <a:lstStyle/>
          <a:p>
            <a:r>
              <a:rPr lang="en-CA" dirty="0" smtClean="0"/>
              <a:t>Mentees=94% Agree				</a:t>
            </a:r>
            <a:endParaRPr lang="en-CA" dirty="0"/>
          </a:p>
        </p:txBody>
      </p:sp>
      <p:sp>
        <p:nvSpPr>
          <p:cNvPr id="7" name="TextBox 6"/>
          <p:cNvSpPr txBox="1"/>
          <p:nvPr/>
        </p:nvSpPr>
        <p:spPr>
          <a:xfrm>
            <a:off x="6012160" y="1196752"/>
            <a:ext cx="3456384" cy="646331"/>
          </a:xfrm>
          <a:prstGeom prst="rect">
            <a:avLst/>
          </a:prstGeom>
          <a:noFill/>
        </p:spPr>
        <p:txBody>
          <a:bodyPr wrap="square" rtlCol="0">
            <a:spAutoFit/>
          </a:bodyPr>
          <a:lstStyle/>
          <a:p>
            <a:r>
              <a:rPr lang="en-CA" dirty="0" smtClean="0"/>
              <a:t>Mentors=86%</a:t>
            </a:r>
          </a:p>
          <a:p>
            <a:endParaRPr lang="en-CA" dirty="0"/>
          </a:p>
        </p:txBody>
      </p:sp>
      <p:sp>
        <p:nvSpPr>
          <p:cNvPr id="8" name="TextBox 7"/>
          <p:cNvSpPr txBox="1"/>
          <p:nvPr/>
        </p:nvSpPr>
        <p:spPr>
          <a:xfrm>
            <a:off x="251520" y="6425952"/>
            <a:ext cx="7200800" cy="369332"/>
          </a:xfrm>
          <a:prstGeom prst="rect">
            <a:avLst/>
          </a:prstGeom>
          <a:noFill/>
        </p:spPr>
        <p:txBody>
          <a:bodyPr wrap="square" rtlCol="0">
            <a:spAutoFit/>
          </a:bodyPr>
          <a:lstStyle/>
          <a:p>
            <a:r>
              <a:rPr lang="en-CA" dirty="0" smtClean="0"/>
              <a:t>*Main concern was difficulty working with </a:t>
            </a:r>
            <a:r>
              <a:rPr lang="en-CA" dirty="0" err="1" smtClean="0"/>
              <a:t>TTOC</a:t>
            </a:r>
            <a:endParaRPr lang="en-CA" dirty="0"/>
          </a:p>
        </p:txBody>
      </p:sp>
    </p:spTree>
    <p:extLst>
      <p:ext uri="{BB962C8B-B14F-4D97-AF65-F5344CB8AC3E}">
        <p14:creationId xmlns:p14="http://schemas.microsoft.com/office/powerpoint/2010/main" xmlns="" val="822586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Title 3"/>
          <p:cNvSpPr>
            <a:spLocks noGrp="1"/>
          </p:cNvSpPr>
          <p:nvPr>
            <p:ph type="title"/>
          </p:nvPr>
        </p:nvSpPr>
        <p:spPr>
          <a:xfrm>
            <a:off x="179512" y="188640"/>
            <a:ext cx="8964488" cy="1008112"/>
          </a:xfrm>
        </p:spPr>
        <p:txBody>
          <a:bodyPr/>
          <a:lstStyle/>
          <a:p>
            <a:pPr algn="ctr"/>
            <a:r>
              <a:rPr lang="en-CA" sz="4000" dirty="0" smtClean="0"/>
              <a:t>Match between Mentor and Mentee</a:t>
            </a:r>
            <a:endParaRPr lang="en-CA" sz="4000" dirty="0"/>
          </a:p>
        </p:txBody>
      </p:sp>
      <p:pic>
        <p:nvPicPr>
          <p:cNvPr id="2050" name="Picture 2"/>
          <p:cNvPicPr>
            <a:picLocks noGrp="1" noChangeAspect="1" noChangeArrowheads="1"/>
          </p:cNvPicPr>
          <p:nvPr>
            <p:ph sz="quarter" idx="13"/>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1628800"/>
            <a:ext cx="6104762" cy="458095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499991" y="1628800"/>
            <a:ext cx="6105525" cy="45815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 name="TextBox 1"/>
          <p:cNvSpPr txBox="1"/>
          <p:nvPr/>
        </p:nvSpPr>
        <p:spPr>
          <a:xfrm>
            <a:off x="251520" y="1268760"/>
            <a:ext cx="2736304" cy="369332"/>
          </a:xfrm>
          <a:prstGeom prst="rect">
            <a:avLst/>
          </a:prstGeom>
          <a:noFill/>
        </p:spPr>
        <p:txBody>
          <a:bodyPr wrap="square" rtlCol="0">
            <a:spAutoFit/>
          </a:bodyPr>
          <a:lstStyle/>
          <a:p>
            <a:r>
              <a:rPr lang="en-CA" dirty="0" smtClean="0"/>
              <a:t>Mentee = 94%</a:t>
            </a:r>
            <a:endParaRPr lang="en-CA" dirty="0"/>
          </a:p>
        </p:txBody>
      </p:sp>
      <p:sp>
        <p:nvSpPr>
          <p:cNvPr id="3" name="TextBox 2"/>
          <p:cNvSpPr txBox="1"/>
          <p:nvPr/>
        </p:nvSpPr>
        <p:spPr>
          <a:xfrm>
            <a:off x="5076056" y="1268760"/>
            <a:ext cx="1944216" cy="369332"/>
          </a:xfrm>
          <a:prstGeom prst="rect">
            <a:avLst/>
          </a:prstGeom>
          <a:noFill/>
        </p:spPr>
        <p:txBody>
          <a:bodyPr wrap="square" rtlCol="0">
            <a:spAutoFit/>
          </a:bodyPr>
          <a:lstStyle/>
          <a:p>
            <a:r>
              <a:rPr lang="en-CA" dirty="0" smtClean="0"/>
              <a:t>Mentor = 91%</a:t>
            </a:r>
            <a:endParaRPr lang="en-CA" dirty="0"/>
          </a:p>
        </p:txBody>
      </p:sp>
      <p:sp>
        <p:nvSpPr>
          <p:cNvPr id="6" name="TextBox 5"/>
          <p:cNvSpPr txBox="1"/>
          <p:nvPr/>
        </p:nvSpPr>
        <p:spPr>
          <a:xfrm>
            <a:off x="251520" y="6381328"/>
            <a:ext cx="4608512" cy="369332"/>
          </a:xfrm>
          <a:prstGeom prst="rect">
            <a:avLst/>
          </a:prstGeom>
          <a:noFill/>
        </p:spPr>
        <p:txBody>
          <a:bodyPr wrap="square" rtlCol="0">
            <a:spAutoFit/>
          </a:bodyPr>
          <a:lstStyle/>
          <a:p>
            <a:r>
              <a:rPr lang="en-CA" dirty="0" smtClean="0"/>
              <a:t>*Main concerns were distance and </a:t>
            </a:r>
            <a:r>
              <a:rPr lang="en-CA" dirty="0" err="1" smtClean="0"/>
              <a:t>TTOC</a:t>
            </a:r>
            <a:endParaRPr lang="en-CA" dirty="0"/>
          </a:p>
        </p:txBody>
      </p:sp>
    </p:spTree>
    <p:extLst>
      <p:ext uri="{BB962C8B-B14F-4D97-AF65-F5344CB8AC3E}">
        <p14:creationId xmlns:p14="http://schemas.microsoft.com/office/powerpoint/2010/main" xmlns="" val="3414249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5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7179" y="260648"/>
            <a:ext cx="8964488" cy="1008112"/>
          </a:xfrm>
        </p:spPr>
        <p:txBody>
          <a:bodyPr/>
          <a:lstStyle/>
          <a:p>
            <a:pPr algn="ctr"/>
            <a:r>
              <a:rPr lang="en-CA" sz="4000" dirty="0" smtClean="0"/>
              <a:t>Amount of Work Required</a:t>
            </a:r>
            <a:endParaRPr lang="en-CA" sz="4000" dirty="0"/>
          </a:p>
        </p:txBody>
      </p:sp>
      <p:sp>
        <p:nvSpPr>
          <p:cNvPr id="2" name="TextBox 1"/>
          <p:cNvSpPr txBox="1"/>
          <p:nvPr/>
        </p:nvSpPr>
        <p:spPr>
          <a:xfrm>
            <a:off x="251520" y="1268760"/>
            <a:ext cx="2736304" cy="369332"/>
          </a:xfrm>
          <a:prstGeom prst="rect">
            <a:avLst/>
          </a:prstGeom>
          <a:noFill/>
        </p:spPr>
        <p:txBody>
          <a:bodyPr wrap="square" rtlCol="0">
            <a:spAutoFit/>
          </a:bodyPr>
          <a:lstStyle/>
          <a:p>
            <a:r>
              <a:rPr lang="en-CA" dirty="0" smtClean="0"/>
              <a:t>Mentee = 100%</a:t>
            </a:r>
            <a:endParaRPr lang="en-CA" dirty="0"/>
          </a:p>
        </p:txBody>
      </p:sp>
      <p:sp>
        <p:nvSpPr>
          <p:cNvPr id="3" name="TextBox 2"/>
          <p:cNvSpPr txBox="1"/>
          <p:nvPr/>
        </p:nvSpPr>
        <p:spPr>
          <a:xfrm>
            <a:off x="5076056" y="1268760"/>
            <a:ext cx="1944216" cy="369332"/>
          </a:xfrm>
          <a:prstGeom prst="rect">
            <a:avLst/>
          </a:prstGeom>
          <a:noFill/>
        </p:spPr>
        <p:txBody>
          <a:bodyPr wrap="square" rtlCol="0">
            <a:spAutoFit/>
          </a:bodyPr>
          <a:lstStyle/>
          <a:p>
            <a:r>
              <a:rPr lang="en-CA" dirty="0" smtClean="0"/>
              <a:t>Mentor = 86%</a:t>
            </a:r>
            <a:endParaRPr lang="en-CA" dirty="0"/>
          </a:p>
        </p:txBody>
      </p:sp>
      <p:sp>
        <p:nvSpPr>
          <p:cNvPr id="6" name="TextBox 5"/>
          <p:cNvSpPr txBox="1"/>
          <p:nvPr/>
        </p:nvSpPr>
        <p:spPr>
          <a:xfrm>
            <a:off x="251520" y="6381328"/>
            <a:ext cx="8208912" cy="369332"/>
          </a:xfrm>
          <a:prstGeom prst="rect">
            <a:avLst/>
          </a:prstGeom>
          <a:noFill/>
        </p:spPr>
        <p:txBody>
          <a:bodyPr wrap="square" rtlCol="0">
            <a:spAutoFit/>
          </a:bodyPr>
          <a:lstStyle/>
          <a:p>
            <a:r>
              <a:rPr lang="en-CA" dirty="0" smtClean="0"/>
              <a:t>*Main concerns were travel time and time for online contributions</a:t>
            </a:r>
            <a:endParaRPr lang="en-CA" dirty="0"/>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1633329"/>
            <a:ext cx="6105525" cy="45815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499992" y="1638092"/>
            <a:ext cx="6096000" cy="45720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223434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7179" y="260648"/>
            <a:ext cx="8964488" cy="1008112"/>
          </a:xfrm>
        </p:spPr>
        <p:txBody>
          <a:bodyPr/>
          <a:lstStyle/>
          <a:p>
            <a:pPr algn="ctr"/>
            <a:r>
              <a:rPr lang="en-CA" sz="4000" dirty="0" smtClean="0"/>
              <a:t>Mentee Classroom Improvement</a:t>
            </a:r>
            <a:endParaRPr lang="en-CA" sz="4000" dirty="0"/>
          </a:p>
        </p:txBody>
      </p:sp>
      <p:sp>
        <p:nvSpPr>
          <p:cNvPr id="2" name="TextBox 1"/>
          <p:cNvSpPr txBox="1"/>
          <p:nvPr/>
        </p:nvSpPr>
        <p:spPr>
          <a:xfrm>
            <a:off x="251520" y="1268760"/>
            <a:ext cx="2736304" cy="369332"/>
          </a:xfrm>
          <a:prstGeom prst="rect">
            <a:avLst/>
          </a:prstGeom>
          <a:noFill/>
        </p:spPr>
        <p:txBody>
          <a:bodyPr wrap="square" rtlCol="0">
            <a:spAutoFit/>
          </a:bodyPr>
          <a:lstStyle/>
          <a:p>
            <a:r>
              <a:rPr lang="en-CA" dirty="0" smtClean="0"/>
              <a:t>Mentee = 88%</a:t>
            </a:r>
            <a:endParaRPr lang="en-CA" dirty="0"/>
          </a:p>
        </p:txBody>
      </p:sp>
      <p:sp>
        <p:nvSpPr>
          <p:cNvPr id="3" name="TextBox 2"/>
          <p:cNvSpPr txBox="1"/>
          <p:nvPr/>
        </p:nvSpPr>
        <p:spPr>
          <a:xfrm>
            <a:off x="5076056" y="1268760"/>
            <a:ext cx="1944216" cy="369332"/>
          </a:xfrm>
          <a:prstGeom prst="rect">
            <a:avLst/>
          </a:prstGeom>
          <a:noFill/>
        </p:spPr>
        <p:txBody>
          <a:bodyPr wrap="square" rtlCol="0">
            <a:spAutoFit/>
          </a:bodyPr>
          <a:lstStyle/>
          <a:p>
            <a:r>
              <a:rPr lang="en-CA" dirty="0" smtClean="0"/>
              <a:t>Mentor = 91%</a:t>
            </a:r>
            <a:endParaRPr lang="en-CA" dirty="0"/>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7795" y="1809328"/>
            <a:ext cx="6096000" cy="4572000"/>
          </a:xfrm>
          <a:prstGeom prst="rect">
            <a:avLst/>
          </a:prstGeom>
          <a:noFill/>
          <a:extLst>
            <a:ext uri="{909E8E84-426E-40DD-AFC4-6F175D3DCCD1}">
              <a14:hiddenFill xmlns:a14="http://schemas.microsoft.com/office/drawing/2010/main" xmlns="">
                <a:solidFill>
                  <a:srgbClr val="FFFFFF"/>
                </a:solidFill>
              </a14:hiddenFill>
            </a:ext>
          </a:extLst>
        </p:spPr>
      </p:pic>
      <p:pic>
        <p:nvPicPr>
          <p:cNvPr id="4099" name="Picture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644008" y="1809328"/>
            <a:ext cx="6096000" cy="45720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799642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09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09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7179" y="260648"/>
            <a:ext cx="8964488" cy="1008112"/>
          </a:xfrm>
        </p:spPr>
        <p:txBody>
          <a:bodyPr/>
          <a:lstStyle/>
          <a:p>
            <a:pPr algn="ctr"/>
            <a:r>
              <a:rPr lang="en-CA" sz="4000" dirty="0" smtClean="0"/>
              <a:t>Looking Back</a:t>
            </a:r>
            <a:endParaRPr lang="en-CA" sz="4000" dirty="0"/>
          </a:p>
        </p:txBody>
      </p:sp>
      <p:sp>
        <p:nvSpPr>
          <p:cNvPr id="2" name="TextBox 1"/>
          <p:cNvSpPr txBox="1"/>
          <p:nvPr/>
        </p:nvSpPr>
        <p:spPr>
          <a:xfrm>
            <a:off x="251520" y="1268760"/>
            <a:ext cx="2736304" cy="369332"/>
          </a:xfrm>
          <a:prstGeom prst="rect">
            <a:avLst/>
          </a:prstGeom>
          <a:noFill/>
        </p:spPr>
        <p:txBody>
          <a:bodyPr wrap="square" rtlCol="0">
            <a:spAutoFit/>
          </a:bodyPr>
          <a:lstStyle/>
          <a:p>
            <a:r>
              <a:rPr lang="en-CA" dirty="0" smtClean="0"/>
              <a:t>Mentee = 6%</a:t>
            </a:r>
            <a:endParaRPr lang="en-CA" dirty="0"/>
          </a:p>
        </p:txBody>
      </p:sp>
      <p:sp>
        <p:nvSpPr>
          <p:cNvPr id="3" name="TextBox 2"/>
          <p:cNvSpPr txBox="1"/>
          <p:nvPr/>
        </p:nvSpPr>
        <p:spPr>
          <a:xfrm>
            <a:off x="5076056" y="1268760"/>
            <a:ext cx="1944216" cy="369332"/>
          </a:xfrm>
          <a:prstGeom prst="rect">
            <a:avLst/>
          </a:prstGeom>
          <a:noFill/>
        </p:spPr>
        <p:txBody>
          <a:bodyPr wrap="square" rtlCol="0">
            <a:spAutoFit/>
          </a:bodyPr>
          <a:lstStyle/>
          <a:p>
            <a:r>
              <a:rPr lang="en-CA" dirty="0" smtClean="0"/>
              <a:t>Mentor = 5%</a:t>
            </a:r>
            <a:endParaRPr lang="en-CA" dirty="0"/>
          </a:p>
        </p:txBody>
      </p:sp>
      <p:sp>
        <p:nvSpPr>
          <p:cNvPr id="6" name="TextBox 5"/>
          <p:cNvSpPr txBox="1"/>
          <p:nvPr/>
        </p:nvSpPr>
        <p:spPr>
          <a:xfrm>
            <a:off x="251520" y="6381328"/>
            <a:ext cx="8208912" cy="369332"/>
          </a:xfrm>
          <a:prstGeom prst="rect">
            <a:avLst/>
          </a:prstGeom>
          <a:noFill/>
        </p:spPr>
        <p:txBody>
          <a:bodyPr wrap="square" rtlCol="0">
            <a:spAutoFit/>
          </a:bodyPr>
          <a:lstStyle/>
          <a:p>
            <a:r>
              <a:rPr lang="en-CA" dirty="0" smtClean="0"/>
              <a:t>*Main concerns were location and working with </a:t>
            </a:r>
            <a:r>
              <a:rPr lang="en-CA" dirty="0" err="1" smtClean="0"/>
              <a:t>TTOC</a:t>
            </a:r>
            <a:endParaRPr lang="en-CA" dirty="0"/>
          </a:p>
        </p:txBody>
      </p:sp>
      <p:pic>
        <p:nvPicPr>
          <p:cNvPr id="5122"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4415" y="1776671"/>
            <a:ext cx="6096000" cy="4572000"/>
          </a:xfrm>
          <a:prstGeom prst="rect">
            <a:avLst/>
          </a:prstGeom>
          <a:noFill/>
          <a:extLst>
            <a:ext uri="{909E8E84-426E-40DD-AFC4-6F175D3DCCD1}">
              <a14:hiddenFill xmlns:a14="http://schemas.microsoft.com/office/drawing/2010/main" xmlns="">
                <a:solidFill>
                  <a:srgbClr val="FFFFFF"/>
                </a:solidFill>
              </a14:hiddenFill>
            </a:ext>
          </a:extLst>
        </p:spPr>
      </p:pic>
      <p:pic>
        <p:nvPicPr>
          <p:cNvPr id="5123" name="Picture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572000" y="1809328"/>
            <a:ext cx="6096000" cy="45720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012359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2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7179" y="260648"/>
            <a:ext cx="8964488" cy="1008112"/>
          </a:xfrm>
        </p:spPr>
        <p:txBody>
          <a:bodyPr/>
          <a:lstStyle/>
          <a:p>
            <a:pPr algn="ctr"/>
            <a:r>
              <a:rPr lang="en-CA" sz="4000" dirty="0" smtClean="0"/>
              <a:t>Valuable Experience</a:t>
            </a:r>
            <a:endParaRPr lang="en-CA" sz="4000" dirty="0"/>
          </a:p>
        </p:txBody>
      </p:sp>
      <p:sp>
        <p:nvSpPr>
          <p:cNvPr id="2" name="TextBox 1"/>
          <p:cNvSpPr txBox="1"/>
          <p:nvPr/>
        </p:nvSpPr>
        <p:spPr>
          <a:xfrm>
            <a:off x="251520" y="1268760"/>
            <a:ext cx="2736304" cy="369332"/>
          </a:xfrm>
          <a:prstGeom prst="rect">
            <a:avLst/>
          </a:prstGeom>
          <a:noFill/>
        </p:spPr>
        <p:txBody>
          <a:bodyPr wrap="square" rtlCol="0">
            <a:spAutoFit/>
          </a:bodyPr>
          <a:lstStyle/>
          <a:p>
            <a:r>
              <a:rPr lang="en-CA" dirty="0" smtClean="0"/>
              <a:t>Mentee = 100%</a:t>
            </a:r>
            <a:endParaRPr lang="en-CA" dirty="0"/>
          </a:p>
        </p:txBody>
      </p:sp>
      <p:sp>
        <p:nvSpPr>
          <p:cNvPr id="3" name="TextBox 2"/>
          <p:cNvSpPr txBox="1"/>
          <p:nvPr/>
        </p:nvSpPr>
        <p:spPr>
          <a:xfrm>
            <a:off x="5076056" y="1268760"/>
            <a:ext cx="1944216" cy="369332"/>
          </a:xfrm>
          <a:prstGeom prst="rect">
            <a:avLst/>
          </a:prstGeom>
          <a:noFill/>
        </p:spPr>
        <p:txBody>
          <a:bodyPr wrap="square" rtlCol="0">
            <a:spAutoFit/>
          </a:bodyPr>
          <a:lstStyle/>
          <a:p>
            <a:r>
              <a:rPr lang="en-CA" dirty="0" smtClean="0"/>
              <a:t>Mentor = 95%</a:t>
            </a:r>
            <a:endParaRPr lang="en-CA" dirty="0"/>
          </a:p>
        </p:txBody>
      </p:sp>
      <p:pic>
        <p:nvPicPr>
          <p:cNvPr id="614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1638092"/>
            <a:ext cx="6096000" cy="4572000"/>
          </a:xfrm>
          <a:prstGeom prst="rect">
            <a:avLst/>
          </a:prstGeom>
          <a:noFill/>
          <a:extLst>
            <a:ext uri="{909E8E84-426E-40DD-AFC4-6F175D3DCCD1}">
              <a14:hiddenFill xmlns:a14="http://schemas.microsoft.com/office/drawing/2010/main" xmlns="">
                <a:solidFill>
                  <a:srgbClr val="FFFFFF"/>
                </a:solidFill>
              </a14:hiddenFill>
            </a:ext>
          </a:extLst>
        </p:spPr>
      </p:pic>
      <p:pic>
        <p:nvPicPr>
          <p:cNvPr id="6147" name="Picture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560033" y="1638092"/>
            <a:ext cx="6096000" cy="45720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599012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4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4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Title 3"/>
          <p:cNvSpPr>
            <a:spLocks noGrp="1"/>
          </p:cNvSpPr>
          <p:nvPr>
            <p:ph type="title"/>
          </p:nvPr>
        </p:nvSpPr>
        <p:spPr>
          <a:xfrm>
            <a:off x="611560" y="188640"/>
            <a:ext cx="8064896" cy="1008112"/>
          </a:xfrm>
        </p:spPr>
        <p:txBody>
          <a:bodyPr/>
          <a:lstStyle/>
          <a:p>
            <a:pPr algn="ctr"/>
            <a:r>
              <a:rPr lang="en-CA" dirty="0" smtClean="0"/>
              <a:t>What Mentees Learned</a:t>
            </a:r>
            <a:endParaRPr lang="en-CA" dirty="0"/>
          </a:p>
        </p:txBody>
      </p:sp>
      <p:sp>
        <p:nvSpPr>
          <p:cNvPr id="5" name="Content Placeholder 4"/>
          <p:cNvSpPr>
            <a:spLocks noGrp="1"/>
          </p:cNvSpPr>
          <p:nvPr>
            <p:ph sz="quarter" idx="13"/>
          </p:nvPr>
        </p:nvSpPr>
        <p:spPr>
          <a:xfrm>
            <a:off x="611560" y="1412776"/>
            <a:ext cx="7992888" cy="5112568"/>
          </a:xfrm>
        </p:spPr>
        <p:txBody>
          <a:bodyPr>
            <a:normAutofit lnSpcReduction="10000"/>
          </a:bodyPr>
          <a:lstStyle/>
          <a:p>
            <a:r>
              <a:rPr lang="en-US" dirty="0"/>
              <a:t>As a </a:t>
            </a:r>
            <a:r>
              <a:rPr lang="en-US" dirty="0" err="1"/>
              <a:t>TTOC</a:t>
            </a:r>
            <a:r>
              <a:rPr lang="en-US" dirty="0"/>
              <a:t> I was able to learn quite a lot from my Mentor; I had the opportunity to observe many different classrooms and teaching </a:t>
            </a:r>
            <a:r>
              <a:rPr lang="en-US" dirty="0" smtClean="0"/>
              <a:t>styles….</a:t>
            </a:r>
          </a:p>
          <a:p>
            <a:r>
              <a:rPr lang="en-US" dirty="0" smtClean="0"/>
              <a:t> </a:t>
            </a:r>
            <a:r>
              <a:rPr lang="en-CA" dirty="0"/>
              <a:t>I learned that I had unrealistic expectations of myself and how much to take on. I was on my way to burn out if I tried to keep up with the way I was going</a:t>
            </a:r>
            <a:r>
              <a:rPr lang="en-CA" dirty="0" smtClean="0"/>
              <a:t>.</a:t>
            </a:r>
          </a:p>
          <a:p>
            <a:r>
              <a:rPr lang="en-US" dirty="0"/>
              <a:t>To continue to be reflective and self-critical in my practice. To write down my goals, and actively seek possible solutions to my teaching shortcomings through collaboration</a:t>
            </a:r>
            <a:r>
              <a:rPr lang="en-US" dirty="0" smtClean="0"/>
              <a:t>.</a:t>
            </a:r>
          </a:p>
          <a:p>
            <a:r>
              <a:rPr lang="en-US" dirty="0"/>
              <a:t>Keep on trucking and tweaking but remember to teach students not </a:t>
            </a:r>
            <a:r>
              <a:rPr lang="en-US" dirty="0" smtClean="0"/>
              <a:t>curriculum</a:t>
            </a:r>
          </a:p>
          <a:p>
            <a:r>
              <a:rPr lang="en-US" dirty="0" smtClean="0"/>
              <a:t>…</a:t>
            </a:r>
            <a:r>
              <a:rPr lang="en-CA" dirty="0"/>
              <a:t>having the opportunity to work with a mentor really helped develop my program, and my confidence in teaching my program.</a:t>
            </a:r>
          </a:p>
        </p:txBody>
      </p:sp>
    </p:spTree>
    <p:extLst>
      <p:ext uri="{BB962C8B-B14F-4D97-AF65-F5344CB8AC3E}">
        <p14:creationId xmlns:p14="http://schemas.microsoft.com/office/powerpoint/2010/main" xmlns="" val="3414249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401</TotalTime>
  <Words>790</Words>
  <Application>Microsoft Office PowerPoint</Application>
  <PresentationFormat>On-screen Show (4:3)</PresentationFormat>
  <Paragraphs>84</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Slipstream</vt:lpstr>
      <vt:lpstr>Mentorship Survey Results</vt:lpstr>
      <vt:lpstr>Mentor/Mentee Comparisons</vt:lpstr>
      <vt:lpstr>Support Level</vt:lpstr>
      <vt:lpstr>Match between Mentor and Mentee</vt:lpstr>
      <vt:lpstr>Amount of Work Required</vt:lpstr>
      <vt:lpstr>Mentee Classroom Improvement</vt:lpstr>
      <vt:lpstr>Looking Back</vt:lpstr>
      <vt:lpstr>Valuable Experience</vt:lpstr>
      <vt:lpstr>What Mentees Learned</vt:lpstr>
      <vt:lpstr>What Mentors Learned</vt:lpstr>
      <vt:lpstr>Challenges Experienced--Mentees</vt:lpstr>
      <vt:lpstr>Challenges Experienced--Mentors</vt:lpstr>
      <vt:lpstr>Suggestions to Improve Program--Mentees</vt:lpstr>
      <vt:lpstr>Suggestions to Improve Program--Mentors</vt:lpstr>
      <vt:lpstr>The Year Ahead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Shawna</dc:creator>
  <cp:lastModifiedBy>Admin</cp:lastModifiedBy>
  <cp:revision>27</cp:revision>
  <dcterms:created xsi:type="dcterms:W3CDTF">2013-09-25T23:43:04Z</dcterms:created>
  <dcterms:modified xsi:type="dcterms:W3CDTF">2013-09-30T17:22:52Z</dcterms:modified>
</cp:coreProperties>
</file>