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B8AA0-F1C9-3546-A87B-AF3C8B2D873C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8DBE7-1E6B-7C4C-BE74-BC109C9B1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6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Reflection on </a:t>
            </a:r>
            <a:r>
              <a:rPr lang="en-US" dirty="0" err="1" smtClean="0"/>
              <a:t>prev</a:t>
            </a:r>
            <a:r>
              <a:rPr lang="en-US" dirty="0" smtClean="0"/>
              <a:t> experiences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08AF0-6855-244F-8239-5B99C6E0F9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82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Everyone writes at least one thing on</a:t>
            </a:r>
            <a:r>
              <a:rPr lang="en-US" baseline="0" dirty="0" smtClean="0"/>
              <a:t> the whiteboard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08AF0-6855-244F-8239-5B99C6E0F9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56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Overview of lesson study</a:t>
            </a:r>
            <a:r>
              <a:rPr lang="en-US" baseline="0" dirty="0" smtClean="0"/>
              <a:t> model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Our teams are sort of set- discuss who will participate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Focus will be on steps 2-6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08AF0-6855-244F-8239-5B99C6E0F9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76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08AF0-6855-244F-8239-5B99C6E0F9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93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questions- watch video- time to record</a:t>
            </a:r>
          </a:p>
          <a:p>
            <a:r>
              <a:rPr lang="en-US" dirty="0" smtClean="0"/>
              <a:t>Watch</a:t>
            </a:r>
            <a:r>
              <a:rPr lang="en-US" baseline="0" dirty="0" smtClean="0"/>
              <a:t> 2</a:t>
            </a:r>
            <a:r>
              <a:rPr lang="en-US" baseline="30000" dirty="0" smtClean="0"/>
              <a:t>nd</a:t>
            </a:r>
            <a:r>
              <a:rPr lang="en-US" baseline="0" dirty="0" smtClean="0"/>
              <a:t> video time to record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08AF0-6855-244F-8239-5B99C6E0F9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29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Everyone makes a contribution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08AF0-6855-244F-8239-5B99C6E0F9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56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Action plan what do</a:t>
            </a:r>
            <a:r>
              <a:rPr lang="en-US" baseline="0" dirty="0" smtClean="0"/>
              <a:t> mentors need to do to make this work?  What will you need from the protégés?  How will you make this happen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08AF0-6855-244F-8239-5B99C6E0F94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75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Record synthesizing statements on whiteboard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08AF0-6855-244F-8239-5B99C6E0F94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8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3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2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9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5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3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4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1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4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3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844E1-93C3-2642-8A71-C0182EF8946A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471A9-A43E-0E40-A196-B2D6FAEC9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5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lax.edu/catl" TargetMode="External"/><Relationship Id="rId4" Type="http://schemas.openxmlformats.org/officeDocument/2006/relationships/hyperlink" Target="http://www.uwlax.edu/" TargetMode="External"/><Relationship Id="rId5" Type="http://schemas.openxmlformats.org/officeDocument/2006/relationships/hyperlink" Target="http://www.uwlax.edu/sotl/lsp/guide/" TargetMode="External"/><Relationship Id="rId6" Type="http://schemas.openxmlformats.org/officeDocument/2006/relationships/hyperlink" Target="https://www.youtube.com/watch?v=nV35Nr0DKFs&amp;feature=youtu.be&amp;list=PL8F2DC1E5AE07092F" TargetMode="External"/><Relationship Id="rId7" Type="http://schemas.openxmlformats.org/officeDocument/2006/relationships/hyperlink" Target="https://www.collaborativeclassroom.org/" TargetMode="External"/><Relationship Id="rId8" Type="http://schemas.openxmlformats.org/officeDocument/2006/relationships/hyperlink" Target="https://youtu.be/nDksU13FZt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wlax.edu/sotl/lsp/overview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nV35Nr0DKFs?list=P" TargetMode="External"/><Relationship Id="rId4" Type="http://schemas.openxmlformats.org/officeDocument/2006/relationships/hyperlink" Target="http://youtu.be/nDksU13FZtc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Developing Mentor Capacity using the Lesson Study </a:t>
            </a:r>
            <a:r>
              <a:rPr lang="en-CA" b="1" dirty="0" smtClean="0"/>
              <a:t>Model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Developed by </a:t>
            </a:r>
            <a:r>
              <a:rPr lang="en-CA" dirty="0" err="1"/>
              <a:t>Tashi</a:t>
            </a:r>
            <a:r>
              <a:rPr lang="en-CA" dirty="0"/>
              <a:t> </a:t>
            </a:r>
            <a:r>
              <a:rPr lang="en-CA" dirty="0" err="1"/>
              <a:t>Kirincic</a:t>
            </a:r>
            <a:r>
              <a:rPr lang="en-CA" dirty="0"/>
              <a:t>, Coordinator of Teacher Mentorship, Delta School District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27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12 at 1.20.29 PM.pn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08" y="107576"/>
            <a:ext cx="8754518" cy="66100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76075"/>
            <a:ext cx="8042276" cy="1336956"/>
          </a:xfrm>
        </p:spPr>
        <p:txBody>
          <a:bodyPr/>
          <a:lstStyle/>
          <a:p>
            <a:r>
              <a:rPr lang="en-US" sz="5400" b="1" dirty="0" smtClean="0"/>
              <a:t>Action Plan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08" y="1600200"/>
            <a:ext cx="8886291" cy="52577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5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en-US" sz="5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</a:t>
            </a:r>
            <a:r>
              <a:rPr lang="en-US" sz="5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co-teaching/planning/reflecting a valuable learning experience for everyone on your </a:t>
            </a:r>
            <a:r>
              <a:rPr lang="en-US" sz="5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team . . .</a:t>
            </a:r>
          </a:p>
          <a:p>
            <a:pPr marL="0" indent="0" algn="ctr">
              <a:buNone/>
            </a:pPr>
            <a:endParaRPr lang="en-US" sz="75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5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do you as mentors need to? </a:t>
            </a:r>
          </a:p>
          <a:p>
            <a:pPr lvl="1"/>
            <a:r>
              <a:rPr lang="en-US" sz="5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do you need from the protégés?</a:t>
            </a:r>
          </a:p>
          <a:p>
            <a:pPr marL="349250" lvl="1" indent="0">
              <a:buNone/>
            </a:pPr>
            <a:endParaRPr lang="en-US" sz="3200" dirty="0"/>
          </a:p>
          <a:p>
            <a:pPr marL="349250" lvl="1" indent="0" algn="ctr">
              <a:buNone/>
            </a:pPr>
            <a:endParaRPr lang="en-US" sz="5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9250" lvl="1" indent="0" algn="ctr">
              <a:buNone/>
            </a:pPr>
            <a:r>
              <a:rPr lang="en-US" sz="5800" b="1" dirty="0" smtClean="0">
                <a:solidFill>
                  <a:schemeClr val="bg2">
                    <a:lumMod val="25000"/>
                  </a:schemeClr>
                </a:solidFill>
              </a:rPr>
              <a:t>Write each idea on a slip of paper.</a:t>
            </a:r>
          </a:p>
          <a:p>
            <a:pPr lvl="1"/>
            <a:endParaRPr lang="en-US" sz="58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3843286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1-12 at 1.20.29 PM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3" y="172299"/>
            <a:ext cx="8812103" cy="654377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0855"/>
            <a:ext cx="8042276" cy="622074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cards by taking turns reading them out and placing them in the middle of the table until every card has been shared.</a:t>
            </a:r>
          </a:p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 together to sort the cards into clusters that make sense to everyone based on the relationships you perceive between the items.</a:t>
            </a:r>
          </a:p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Create a label for each cluster.</a:t>
            </a:r>
          </a:p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Create a synthesizing statement that will serve as your group’s guiding statement for this process.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79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hlinkClick r:id="rId2"/>
              </a:rPr>
              <a:t>Lesson Study Overview</a:t>
            </a:r>
            <a:r>
              <a:rPr lang="en-CA" sz="2400" dirty="0"/>
              <a:t> from </a:t>
            </a:r>
            <a:r>
              <a:rPr lang="en-CA" sz="2400" dirty="0">
                <a:hlinkClick r:id="rId3"/>
              </a:rPr>
              <a:t>Center for Advancing Teaching and </a:t>
            </a:r>
            <a:r>
              <a:rPr lang="en-CA" sz="2400" dirty="0" smtClean="0">
                <a:hlinkClick r:id="rId3"/>
              </a:rPr>
              <a:t>Learning</a:t>
            </a:r>
            <a:r>
              <a:rPr lang="en-CA" sz="2400" dirty="0"/>
              <a:t> </a:t>
            </a:r>
            <a:r>
              <a:rPr lang="en-CA" sz="2400" dirty="0" smtClean="0">
                <a:hlinkClick r:id="rId4"/>
              </a:rPr>
              <a:t>University </a:t>
            </a:r>
            <a:r>
              <a:rPr lang="en-CA" sz="2400" dirty="0">
                <a:hlinkClick r:id="rId4"/>
              </a:rPr>
              <a:t>of Wisconsin-La Crosse</a:t>
            </a:r>
            <a:endParaRPr lang="en-CA" sz="2400" dirty="0"/>
          </a:p>
          <a:p>
            <a:r>
              <a:rPr lang="en-CA" sz="2400" dirty="0" smtClean="0">
                <a:hlinkClick r:id="rId5"/>
              </a:rPr>
              <a:t>Lesson </a:t>
            </a:r>
            <a:r>
              <a:rPr lang="en-CA" sz="2400" dirty="0">
                <a:hlinkClick r:id="rId5"/>
              </a:rPr>
              <a:t>Study Process Diagram</a:t>
            </a:r>
            <a:r>
              <a:rPr lang="en-CA" sz="2400" dirty="0"/>
              <a:t> from </a:t>
            </a:r>
            <a:r>
              <a:rPr lang="en-CA" sz="2400" dirty="0">
                <a:hlinkClick r:id="rId3"/>
              </a:rPr>
              <a:t>Center for Advancing Teaching and </a:t>
            </a:r>
            <a:r>
              <a:rPr lang="en-CA" sz="2400" dirty="0" smtClean="0">
                <a:hlinkClick r:id="rId3"/>
              </a:rPr>
              <a:t>Learning</a:t>
            </a:r>
            <a:r>
              <a:rPr lang="en-CA" sz="2400" dirty="0"/>
              <a:t> </a:t>
            </a:r>
            <a:r>
              <a:rPr lang="en-CA" sz="2400" dirty="0" smtClean="0">
                <a:hlinkClick r:id="rId4"/>
              </a:rPr>
              <a:t>University </a:t>
            </a:r>
            <a:r>
              <a:rPr lang="en-CA" sz="2400" dirty="0">
                <a:hlinkClick r:id="rId4"/>
              </a:rPr>
              <a:t>of Wisconsin-La Crosse</a:t>
            </a:r>
            <a:endParaRPr lang="en-CA" sz="2400" dirty="0"/>
          </a:p>
          <a:p>
            <a:r>
              <a:rPr lang="en-CA" sz="2400" dirty="0" smtClean="0"/>
              <a:t>“</a:t>
            </a:r>
            <a:r>
              <a:rPr lang="en-CA" sz="2400" dirty="0">
                <a:hlinkClick r:id="rId6"/>
              </a:rPr>
              <a:t>Why Lesson Study</a:t>
            </a:r>
            <a:r>
              <a:rPr lang="en-CA" sz="2400" dirty="0"/>
              <a:t>?” from </a:t>
            </a:r>
            <a:r>
              <a:rPr lang="en-CA" sz="2400" dirty="0" err="1" smtClean="0"/>
              <a:t>the</a:t>
            </a:r>
            <a:r>
              <a:rPr lang="en-CA" sz="2400" dirty="0" err="1" smtClean="0">
                <a:hlinkClick r:id="rId7"/>
              </a:rPr>
              <a:t>Center</a:t>
            </a:r>
            <a:r>
              <a:rPr lang="en-CA" sz="2400" dirty="0" smtClean="0">
                <a:hlinkClick r:id="rId7"/>
              </a:rPr>
              <a:t> </a:t>
            </a:r>
            <a:r>
              <a:rPr lang="en-CA" sz="2400" dirty="0">
                <a:hlinkClick r:id="rId7"/>
              </a:rPr>
              <a:t>for the Collaborative Classroom</a:t>
            </a:r>
            <a:r>
              <a:rPr lang="en-CA" sz="2400" dirty="0"/>
              <a:t> (2:41 min)</a:t>
            </a:r>
          </a:p>
          <a:p>
            <a:r>
              <a:rPr lang="en-CA" sz="2400" dirty="0" smtClean="0"/>
              <a:t>“</a:t>
            </a:r>
            <a:r>
              <a:rPr lang="en-CA" sz="2400" dirty="0">
                <a:hlinkClick r:id="rId8"/>
              </a:rPr>
              <a:t>Research and Debrief</a:t>
            </a:r>
            <a:r>
              <a:rPr lang="en-CA" sz="2400" dirty="0"/>
              <a:t>” from the </a:t>
            </a:r>
            <a:r>
              <a:rPr lang="en-CA" sz="2400" dirty="0">
                <a:hlinkClick r:id="rId7"/>
              </a:rPr>
              <a:t>Center for the Collaborative Classroom</a:t>
            </a:r>
            <a:r>
              <a:rPr lang="en-CA" sz="2400" dirty="0"/>
              <a:t> (3:14 min)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0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57430" y="2664114"/>
            <a:ext cx="7772400" cy="1362075"/>
          </a:xfrm>
        </p:spPr>
        <p:txBody>
          <a:bodyPr/>
          <a:lstStyle/>
          <a:p>
            <a:r>
              <a:rPr lang="en-US" dirty="0" smtClean="0"/>
              <a:t>Activity for teacher mentors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7792" y="135338"/>
            <a:ext cx="8734101" cy="1509539"/>
          </a:xfrm>
        </p:spPr>
        <p:txBody>
          <a:bodyPr/>
          <a:lstStyle/>
          <a:p>
            <a:r>
              <a:rPr lang="en-US" sz="4000" dirty="0" smtClean="0"/>
              <a:t>Think about times in the past when you were engaged in: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61892" y="2227145"/>
            <a:ext cx="8042276" cy="3016479"/>
          </a:xfrm>
        </p:spPr>
        <p:txBody>
          <a:bodyPr/>
          <a:lstStyle/>
          <a:p>
            <a:r>
              <a:rPr lang="en-US" dirty="0" smtClean="0"/>
              <a:t>Being observed</a:t>
            </a:r>
          </a:p>
          <a:p>
            <a:r>
              <a:rPr lang="en-US" dirty="0" smtClean="0"/>
              <a:t>Observing someone else</a:t>
            </a:r>
          </a:p>
          <a:p>
            <a:r>
              <a:rPr lang="en-US" dirty="0" smtClean="0"/>
              <a:t>Co-planning</a:t>
            </a:r>
          </a:p>
          <a:p>
            <a:r>
              <a:rPr lang="en-US" dirty="0" smtClean="0"/>
              <a:t>Co-teaching</a:t>
            </a:r>
          </a:p>
          <a:p>
            <a:r>
              <a:rPr lang="en-US" dirty="0" smtClean="0"/>
              <a:t>Co-reflecting</a:t>
            </a:r>
          </a:p>
          <a:p>
            <a:pPr marL="2406650" lvl="8" indent="0">
              <a:buNone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15475" y="1877458"/>
            <a:ext cx="3102221" cy="4154983"/>
          </a:xfrm>
          <a:prstGeom prst="rect">
            <a:avLst/>
          </a:prstGeom>
          <a:solidFill>
            <a:srgbClr val="FFFFFF"/>
          </a:solidFill>
          <a:ln w="38100" cmpd="sng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What was the purpose of the experience?</a:t>
            </a: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What did it: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look like?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sound like?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feel like?</a:t>
            </a:r>
          </a:p>
          <a:p>
            <a:pPr marL="457200" indent="-457200">
              <a:buFont typeface="Arial"/>
              <a:buChar char="•"/>
            </a:pP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What did you learn from it?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7258" y="5635147"/>
            <a:ext cx="7693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Record your thoughts </a:t>
            </a: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on the left side of the t-chart.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2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creen Shot 2015-01-09 at 11.32.36 AM.png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5" b="8585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9275" y="2758815"/>
            <a:ext cx="8042276" cy="2248695"/>
          </a:xfrm>
          <a:solidFill>
            <a:srgbClr val="FFFFFF"/>
          </a:solidFill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Choose one word or phrase and write in on the whiteboard.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1423" y="759976"/>
            <a:ext cx="7328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Write – Don’t Repeat</a:t>
            </a:r>
            <a:endParaRPr lang="en-US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7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 Study Process</a:t>
            </a:r>
            <a:endParaRPr lang="en-US" b="1" dirty="0"/>
          </a:p>
        </p:txBody>
      </p:sp>
      <p:pic>
        <p:nvPicPr>
          <p:cNvPr id="6" name="Content Placeholder 5" descr="Screen Shot 2015-01-09 at 1.18.11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449" b="-15449"/>
          <a:stretch>
            <a:fillRect/>
          </a:stretch>
        </p:blipFill>
        <p:spPr>
          <a:xfrm>
            <a:off x="549276" y="1618952"/>
            <a:ext cx="8042275" cy="4890273"/>
          </a:xfrm>
        </p:spPr>
      </p:pic>
      <p:sp>
        <p:nvSpPr>
          <p:cNvPr id="8" name="Left Bracket 7"/>
          <p:cNvSpPr/>
          <p:nvPr/>
        </p:nvSpPr>
        <p:spPr>
          <a:xfrm rot="5400000">
            <a:off x="4722285" y="-937682"/>
            <a:ext cx="397933" cy="6858000"/>
          </a:xfrm>
          <a:prstGeom prst="leftBracket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53704" y="1646020"/>
            <a:ext cx="35964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 focus today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89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Lesson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u="sng" dirty="0" smtClean="0">
                <a:solidFill>
                  <a:srgbClr val="2F97B5"/>
                </a:solidFill>
              </a:rPr>
              <a:t>Read</a:t>
            </a:r>
            <a:r>
              <a:rPr lang="en-US" dirty="0" smtClean="0"/>
              <a:t> the information provided for your stage.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Record the </a:t>
            </a:r>
            <a:r>
              <a:rPr lang="en-US" u="sng" dirty="0" smtClean="0">
                <a:solidFill>
                  <a:srgbClr val="2F97B5"/>
                </a:solidFill>
              </a:rPr>
              <a:t>key points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>
                <a:solidFill>
                  <a:srgbClr val="2F97B5"/>
                </a:solidFill>
              </a:rPr>
              <a:t>Move </a:t>
            </a:r>
            <a:r>
              <a:rPr lang="en-US" dirty="0" smtClean="0"/>
              <a:t>to the next stage.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>
                <a:solidFill>
                  <a:srgbClr val="2F97B5"/>
                </a:solidFill>
              </a:rPr>
              <a:t>Read</a:t>
            </a:r>
            <a:r>
              <a:rPr lang="en-US" dirty="0" smtClean="0">
                <a:solidFill>
                  <a:srgbClr val="2F97B5"/>
                </a:solidFill>
              </a:rPr>
              <a:t> </a:t>
            </a:r>
            <a:r>
              <a:rPr lang="en-US" dirty="0" smtClean="0"/>
              <a:t>the information provided AND what the </a:t>
            </a:r>
            <a:r>
              <a:rPr lang="en-US" u="sng" dirty="0" smtClean="0">
                <a:solidFill>
                  <a:srgbClr val="2F97B5"/>
                </a:solidFill>
              </a:rPr>
              <a:t>previous group </a:t>
            </a:r>
            <a:r>
              <a:rPr lang="en-US" dirty="0" smtClean="0"/>
              <a:t>recorded. 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any </a:t>
            </a:r>
            <a:r>
              <a:rPr lang="en-US" u="sng" dirty="0" smtClean="0">
                <a:solidFill>
                  <a:srgbClr val="2F97B5"/>
                </a:solidFill>
              </a:rPr>
              <a:t>additions/adjustments</a:t>
            </a:r>
            <a:r>
              <a:rPr lang="en-US" dirty="0" smtClean="0">
                <a:solidFill>
                  <a:srgbClr val="2F97B5"/>
                </a:solidFill>
              </a:rPr>
              <a:t> </a:t>
            </a:r>
            <a:r>
              <a:rPr lang="en-US" dirty="0" smtClean="0"/>
              <a:t>to the information recorded.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Prepare to </a:t>
            </a:r>
            <a:r>
              <a:rPr lang="en-US" u="sng" dirty="0" smtClean="0">
                <a:solidFill>
                  <a:srgbClr val="2F97B5"/>
                </a:solidFill>
              </a:rPr>
              <a:t>share</a:t>
            </a:r>
            <a:r>
              <a:rPr lang="en-US" dirty="0" smtClean="0"/>
              <a:t> the information with the whole group.</a:t>
            </a:r>
          </a:p>
        </p:txBody>
      </p:sp>
    </p:spTree>
    <p:extLst>
      <p:ext uri="{BB962C8B-B14F-4D97-AF65-F5344CB8AC3E}">
        <p14:creationId xmlns:p14="http://schemas.microsoft.com/office/powerpoint/2010/main" val="274547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Study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hlinkClick r:id="rId3"/>
              </a:rPr>
              <a:t>Why Lesson Study?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hlinkClick r:id="rId4"/>
            </a:endParaRPr>
          </a:p>
          <a:p>
            <a:pPr marL="0" indent="0">
              <a:buNone/>
            </a:pPr>
            <a:endParaRPr lang="en-US" dirty="0">
              <a:hlinkClick r:id="rId4"/>
            </a:endParaRPr>
          </a:p>
          <a:p>
            <a:pPr marL="0" indent="0">
              <a:buNone/>
            </a:pPr>
            <a:endParaRPr lang="en-US" dirty="0" smtClean="0">
              <a:hlinkClick r:id="rId4"/>
            </a:endParaRPr>
          </a:p>
          <a:p>
            <a:pPr marL="0" indent="0">
              <a:buNone/>
            </a:pPr>
            <a:endParaRPr lang="en-US" dirty="0">
              <a:hlinkClick r:id="rId4"/>
            </a:endParaRPr>
          </a:p>
          <a:p>
            <a:pPr marL="0" indent="0">
              <a:buNone/>
            </a:pPr>
            <a:endParaRPr lang="en-US" dirty="0" smtClean="0">
              <a:hlinkClick r:id="rId4"/>
            </a:endParaRPr>
          </a:p>
          <a:p>
            <a:pPr marL="0" indent="0">
              <a:buNone/>
            </a:pPr>
            <a:endParaRPr lang="en-US" dirty="0">
              <a:hlinkClick r:id="rId4"/>
            </a:endParaRPr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Research Lesson and Debrief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0"/>
            <a:ext cx="3840480" cy="5077389"/>
          </a:xfrm>
        </p:spPr>
        <p:txBody>
          <a:bodyPr>
            <a:noAutofit/>
          </a:bodyPr>
          <a:lstStyle/>
          <a:p>
            <a:r>
              <a:rPr lang="en-US" sz="2200" dirty="0" smtClean="0"/>
              <a:t>How are the experiences represented in these videos different than your previous experiences with observing, being observ</a:t>
            </a:r>
            <a:r>
              <a:rPr lang="en-US" sz="2400" dirty="0" smtClean="0"/>
              <a:t>ed and co-planning/teaching/reflecting?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Record your thoughts on the right side of the t-chart provided earlier.</a:t>
            </a:r>
            <a:endParaRPr lang="en-US" sz="2400" b="1" dirty="0">
              <a:solidFill>
                <a:srgbClr val="2F97B5"/>
              </a:solidFill>
            </a:endParaRPr>
          </a:p>
        </p:txBody>
      </p:sp>
      <p:pic>
        <p:nvPicPr>
          <p:cNvPr id="5" name="Picture 4" descr="Screen Shot 2015-01-08 at 2.35.3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016" y="2193023"/>
            <a:ext cx="2012371" cy="268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0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creen Shot 2015-01-09 at 11.32.36 AM.png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5" b="8585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9275" y="1270090"/>
            <a:ext cx="8042276" cy="302540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1.  Add something </a:t>
            </a:r>
            <a:b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2.  Remove something </a:t>
            </a:r>
            <a:b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3.  Change something </a:t>
            </a:r>
            <a:b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4.  Add emphasis to something</a:t>
            </a: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701" y="436810"/>
            <a:ext cx="824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Look at the whiteboard . . . 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701" y="4578315"/>
            <a:ext cx="8245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. . . to make it reflect the lesson study experience.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18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532</Words>
  <Application>Microsoft Macintosh PowerPoint</Application>
  <PresentationFormat>On-screen Show (4:3)</PresentationFormat>
  <Paragraphs>79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Developing Mentor Capacity using the Lesson Study Model</vt:lpstr>
      <vt:lpstr>Resources</vt:lpstr>
      <vt:lpstr>Activity for teacher mentors</vt:lpstr>
      <vt:lpstr>Think about times in the past when you were engaged in:</vt:lpstr>
      <vt:lpstr>Choose one word or phrase and write in on the whiteboard.</vt:lpstr>
      <vt:lpstr>Lesson Study Process</vt:lpstr>
      <vt:lpstr>Stages of Lesson Study</vt:lpstr>
      <vt:lpstr>Lesson Study in Action</vt:lpstr>
      <vt:lpstr>1.  Add something   2.  Remove something   3.  Change something   4.  Add emphasis to something</vt:lpstr>
      <vt:lpstr>Action Plan</vt:lpstr>
      <vt:lpstr>PowerPoint Presentation</vt:lpstr>
    </vt:vector>
  </TitlesOfParts>
  <Company>Delta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about times in the past when you were engaged in:</dc:title>
  <dc:creator>SD37</dc:creator>
  <cp:lastModifiedBy>New Teacher Mentoring Project</cp:lastModifiedBy>
  <cp:revision>5</cp:revision>
  <dcterms:created xsi:type="dcterms:W3CDTF">2015-04-11T20:48:33Z</dcterms:created>
  <dcterms:modified xsi:type="dcterms:W3CDTF">2015-09-23T21:46:47Z</dcterms:modified>
</cp:coreProperties>
</file>