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9" r:id="rId3"/>
    <p:sldId id="260" r:id="rId4"/>
    <p:sldId id="261" r:id="rId5"/>
    <p:sldId id="262"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8" r:id="rId25"/>
    <p:sldId id="284" r:id="rId26"/>
    <p:sldId id="295" r:id="rId27"/>
    <p:sldId id="299" r:id="rId28"/>
    <p:sldId id="300" r:id="rId29"/>
    <p:sldId id="286" r:id="rId30"/>
    <p:sldId id="287" r:id="rId31"/>
    <p:sldId id="289" r:id="rId32"/>
    <p:sldId id="290" r:id="rId33"/>
    <p:sldId id="291"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91400" autoAdjust="0"/>
  </p:normalViewPr>
  <p:slideViewPr>
    <p:cSldViewPr>
      <p:cViewPr varScale="1">
        <p:scale>
          <a:sx n="66" d="100"/>
          <a:sy n="66"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69537-406C-4892-8DC6-57A46C9094C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3E06C57-0166-4D40-8B5C-D4FD3F8EA8D9}">
      <dgm:prSet phldrT="[Text]"/>
      <dgm:spPr/>
      <dgm:t>
        <a:bodyPr/>
        <a:lstStyle/>
        <a:p>
          <a:r>
            <a:rPr lang="en-CA" dirty="0" smtClean="0"/>
            <a:t>Effective mentoring</a:t>
          </a:r>
          <a:endParaRPr lang="en-US" dirty="0"/>
        </a:p>
      </dgm:t>
    </dgm:pt>
    <dgm:pt modelId="{07862225-92D3-4262-9CE2-6A3C63E6BACF}" type="parTrans" cxnId="{88FE5D44-81D6-4971-8E77-22AA00DF30BB}">
      <dgm:prSet/>
      <dgm:spPr/>
      <dgm:t>
        <a:bodyPr/>
        <a:lstStyle/>
        <a:p>
          <a:endParaRPr lang="en-US"/>
        </a:p>
      </dgm:t>
    </dgm:pt>
    <dgm:pt modelId="{C0A5570E-091A-4F0C-96B6-27DDBABB164A}" type="sibTrans" cxnId="{88FE5D44-81D6-4971-8E77-22AA00DF30BB}">
      <dgm:prSet/>
      <dgm:spPr/>
      <dgm:t>
        <a:bodyPr/>
        <a:lstStyle/>
        <a:p>
          <a:endParaRPr lang="en-US"/>
        </a:p>
      </dgm:t>
    </dgm:pt>
    <dgm:pt modelId="{C525EA5B-C15D-40D7-8FC0-0F3F88B297DC}">
      <dgm:prSet phldrT="[Text]"/>
      <dgm:spPr/>
      <dgm:t>
        <a:bodyPr/>
        <a:lstStyle/>
        <a:p>
          <a:r>
            <a:rPr lang="en-CA" dirty="0" smtClean="0"/>
            <a:t>Process is dynamic and reciprocal</a:t>
          </a:r>
          <a:endParaRPr lang="en-US" dirty="0"/>
        </a:p>
      </dgm:t>
    </dgm:pt>
    <dgm:pt modelId="{98E32ABD-445A-4C43-970F-3216F7368A5B}" type="parTrans" cxnId="{7F06D1DC-E54A-4CE2-B190-4E027CCF2041}">
      <dgm:prSet/>
      <dgm:spPr/>
      <dgm:t>
        <a:bodyPr/>
        <a:lstStyle/>
        <a:p>
          <a:endParaRPr lang="en-US"/>
        </a:p>
      </dgm:t>
    </dgm:pt>
    <dgm:pt modelId="{F3EF1608-0CF4-4901-801C-D2FCECB650A7}" type="sibTrans" cxnId="{7F06D1DC-E54A-4CE2-B190-4E027CCF2041}">
      <dgm:prSet/>
      <dgm:spPr/>
      <dgm:t>
        <a:bodyPr/>
        <a:lstStyle/>
        <a:p>
          <a:endParaRPr lang="en-US"/>
        </a:p>
      </dgm:t>
    </dgm:pt>
    <dgm:pt modelId="{B3FDC1D0-881A-4F50-A53E-4AAD355FCE96}">
      <dgm:prSet phldrT="[Text]"/>
      <dgm:spPr/>
      <dgm:t>
        <a:bodyPr/>
        <a:lstStyle/>
        <a:p>
          <a:r>
            <a:rPr lang="en-CA" dirty="0" smtClean="0"/>
            <a:t>Mentor as facilitator, not teacher</a:t>
          </a:r>
          <a:endParaRPr lang="en-US" dirty="0"/>
        </a:p>
      </dgm:t>
    </dgm:pt>
    <dgm:pt modelId="{B5143BE4-6816-4EFF-9EDF-6BDEFF28A623}" type="parTrans" cxnId="{C049A61B-7E38-42A9-BD96-0D853B8157CC}">
      <dgm:prSet/>
      <dgm:spPr/>
      <dgm:t>
        <a:bodyPr/>
        <a:lstStyle/>
        <a:p>
          <a:endParaRPr lang="en-US"/>
        </a:p>
      </dgm:t>
    </dgm:pt>
    <dgm:pt modelId="{9D75D12D-94CA-453A-817A-D0B0DF4DB3C8}" type="sibTrans" cxnId="{C049A61B-7E38-42A9-BD96-0D853B8157CC}">
      <dgm:prSet/>
      <dgm:spPr/>
      <dgm:t>
        <a:bodyPr/>
        <a:lstStyle/>
        <a:p>
          <a:endParaRPr lang="en-US"/>
        </a:p>
      </dgm:t>
    </dgm:pt>
    <dgm:pt modelId="{DF12CBB4-72E6-44A0-8577-D6FF2E3A302A}">
      <dgm:prSet phldrT="[Text]"/>
      <dgm:spPr/>
      <dgm:t>
        <a:bodyPr/>
        <a:lstStyle/>
        <a:p>
          <a:r>
            <a:rPr lang="en-CA" dirty="0" smtClean="0"/>
            <a:t>Driven by goals of the mentee</a:t>
          </a:r>
          <a:endParaRPr lang="en-US" dirty="0"/>
        </a:p>
      </dgm:t>
    </dgm:pt>
    <dgm:pt modelId="{28BD0625-45B3-4C79-9B68-03EE132E6452}" type="parTrans" cxnId="{5F6BC8AE-993E-45D2-BE5D-B90A0856D774}">
      <dgm:prSet/>
      <dgm:spPr/>
      <dgm:t>
        <a:bodyPr/>
        <a:lstStyle/>
        <a:p>
          <a:endParaRPr lang="en-US"/>
        </a:p>
      </dgm:t>
    </dgm:pt>
    <dgm:pt modelId="{1FAD4CC4-FFEE-4E4D-9D3E-0DD65C6970FA}" type="sibTrans" cxnId="{5F6BC8AE-993E-45D2-BE5D-B90A0856D774}">
      <dgm:prSet/>
      <dgm:spPr/>
      <dgm:t>
        <a:bodyPr/>
        <a:lstStyle/>
        <a:p>
          <a:endParaRPr lang="en-US"/>
        </a:p>
      </dgm:t>
    </dgm:pt>
    <dgm:pt modelId="{3D63F5EB-B65D-4286-ADFA-83A78B62DC71}">
      <dgm:prSet phldrT="[Text]"/>
      <dgm:spPr/>
      <dgm:t>
        <a:bodyPr/>
        <a:lstStyle/>
        <a:p>
          <a:r>
            <a:rPr lang="en-CA" dirty="0" smtClean="0"/>
            <a:t>Built on trust and shared understanding of the context of each other’s work</a:t>
          </a:r>
          <a:endParaRPr lang="en-US" dirty="0"/>
        </a:p>
      </dgm:t>
    </dgm:pt>
    <dgm:pt modelId="{28A089A8-E73D-4571-837E-2B166B894E8F}" type="parTrans" cxnId="{B9AD4045-7CFF-4F90-8054-B19DFDF218B5}">
      <dgm:prSet/>
      <dgm:spPr/>
      <dgm:t>
        <a:bodyPr/>
        <a:lstStyle/>
        <a:p>
          <a:endParaRPr lang="en-US"/>
        </a:p>
      </dgm:t>
    </dgm:pt>
    <dgm:pt modelId="{C37B005E-15D4-4C7D-A6BF-45C9E9E9418D}" type="sibTrans" cxnId="{B9AD4045-7CFF-4F90-8054-B19DFDF218B5}">
      <dgm:prSet/>
      <dgm:spPr/>
      <dgm:t>
        <a:bodyPr/>
        <a:lstStyle/>
        <a:p>
          <a:endParaRPr lang="en-US"/>
        </a:p>
      </dgm:t>
    </dgm:pt>
    <dgm:pt modelId="{6DCF6AC8-F80B-48E8-862D-26CF88607A2B}">
      <dgm:prSet phldrT="[Text]"/>
      <dgm:spPr/>
      <dgm:t>
        <a:bodyPr/>
        <a:lstStyle/>
        <a:p>
          <a:r>
            <a:rPr lang="en-CA" dirty="0" smtClean="0"/>
            <a:t>Focused on educational change and innovation</a:t>
          </a:r>
          <a:endParaRPr lang="en-US" dirty="0"/>
        </a:p>
      </dgm:t>
    </dgm:pt>
    <dgm:pt modelId="{DDAA7AFC-2579-4081-9A93-877B3EDD3077}" type="parTrans" cxnId="{6114FCB1-CAEE-415A-947D-EDBEEE1E7C90}">
      <dgm:prSet/>
      <dgm:spPr/>
      <dgm:t>
        <a:bodyPr/>
        <a:lstStyle/>
        <a:p>
          <a:endParaRPr lang="en-US"/>
        </a:p>
      </dgm:t>
    </dgm:pt>
    <dgm:pt modelId="{F716B1B8-A581-4B22-ADA9-3BBF3FEC9EFD}" type="sibTrans" cxnId="{6114FCB1-CAEE-415A-947D-EDBEEE1E7C90}">
      <dgm:prSet/>
      <dgm:spPr/>
      <dgm:t>
        <a:bodyPr/>
        <a:lstStyle/>
        <a:p>
          <a:endParaRPr lang="en-US"/>
        </a:p>
      </dgm:t>
    </dgm:pt>
    <dgm:pt modelId="{9CB6DCCD-087D-4B6B-87D8-FA2C97EBDE0B}">
      <dgm:prSet phldrT="[Text]"/>
      <dgm:spPr/>
      <dgm:t>
        <a:bodyPr/>
        <a:lstStyle/>
        <a:p>
          <a:r>
            <a:rPr lang="en-CA" dirty="0" smtClean="0"/>
            <a:t>Inquiry focused</a:t>
          </a:r>
          <a:endParaRPr lang="en-US" dirty="0"/>
        </a:p>
      </dgm:t>
    </dgm:pt>
    <dgm:pt modelId="{F9676514-C792-42DA-A66D-9D7898297595}" type="parTrans" cxnId="{AAA89E8A-2E63-4A41-985A-EDC0F126F315}">
      <dgm:prSet/>
      <dgm:spPr/>
      <dgm:t>
        <a:bodyPr/>
        <a:lstStyle/>
        <a:p>
          <a:endParaRPr lang="en-US"/>
        </a:p>
      </dgm:t>
    </dgm:pt>
    <dgm:pt modelId="{EBF10F79-72F8-4E39-9CA0-E3F21411B10B}" type="sibTrans" cxnId="{AAA89E8A-2E63-4A41-985A-EDC0F126F315}">
      <dgm:prSet/>
      <dgm:spPr/>
      <dgm:t>
        <a:bodyPr/>
        <a:lstStyle/>
        <a:p>
          <a:endParaRPr lang="en-US"/>
        </a:p>
      </dgm:t>
    </dgm:pt>
    <dgm:pt modelId="{498938BF-FF20-47D1-BE42-E3F2DF3685F8}" type="pres">
      <dgm:prSet presAssocID="{98069537-406C-4892-8DC6-57A46C9094C5}" presName="composite" presStyleCnt="0">
        <dgm:presLayoutVars>
          <dgm:chMax val="1"/>
          <dgm:dir/>
          <dgm:resizeHandles val="exact"/>
        </dgm:presLayoutVars>
      </dgm:prSet>
      <dgm:spPr/>
      <dgm:t>
        <a:bodyPr/>
        <a:lstStyle/>
        <a:p>
          <a:endParaRPr lang="en-US"/>
        </a:p>
      </dgm:t>
    </dgm:pt>
    <dgm:pt modelId="{2A538DC0-4EDB-4842-ADFA-6145F318D688}" type="pres">
      <dgm:prSet presAssocID="{98069537-406C-4892-8DC6-57A46C9094C5}" presName="radial" presStyleCnt="0">
        <dgm:presLayoutVars>
          <dgm:animLvl val="ctr"/>
        </dgm:presLayoutVars>
      </dgm:prSet>
      <dgm:spPr/>
    </dgm:pt>
    <dgm:pt modelId="{1B8818E6-67A2-402E-93CA-80BF959C02A2}" type="pres">
      <dgm:prSet presAssocID="{93E06C57-0166-4D40-8B5C-D4FD3F8EA8D9}" presName="centerShape" presStyleLbl="vennNode1" presStyleIdx="0" presStyleCnt="7"/>
      <dgm:spPr/>
      <dgm:t>
        <a:bodyPr/>
        <a:lstStyle/>
        <a:p>
          <a:endParaRPr lang="en-US"/>
        </a:p>
      </dgm:t>
    </dgm:pt>
    <dgm:pt modelId="{A253DB4D-5F9F-4770-93EC-6F524A2B1BE8}" type="pres">
      <dgm:prSet presAssocID="{C525EA5B-C15D-40D7-8FC0-0F3F88B297DC}" presName="node" presStyleLbl="vennNode1" presStyleIdx="1" presStyleCnt="7" custScaleY="102355">
        <dgm:presLayoutVars>
          <dgm:bulletEnabled val="1"/>
        </dgm:presLayoutVars>
      </dgm:prSet>
      <dgm:spPr/>
      <dgm:t>
        <a:bodyPr/>
        <a:lstStyle/>
        <a:p>
          <a:endParaRPr lang="en-US"/>
        </a:p>
      </dgm:t>
    </dgm:pt>
    <dgm:pt modelId="{ED8A2A54-DC07-4C4B-BB53-26B80C07643E}" type="pres">
      <dgm:prSet presAssocID="{B3FDC1D0-881A-4F50-A53E-4AAD355FCE96}" presName="node" presStyleLbl="vennNode1" presStyleIdx="2" presStyleCnt="7">
        <dgm:presLayoutVars>
          <dgm:bulletEnabled val="1"/>
        </dgm:presLayoutVars>
      </dgm:prSet>
      <dgm:spPr/>
      <dgm:t>
        <a:bodyPr/>
        <a:lstStyle/>
        <a:p>
          <a:endParaRPr lang="en-US"/>
        </a:p>
      </dgm:t>
    </dgm:pt>
    <dgm:pt modelId="{B727C01E-261F-4AE0-AF62-6D2F9AC0B30F}" type="pres">
      <dgm:prSet presAssocID="{DF12CBB4-72E6-44A0-8577-D6FF2E3A302A}" presName="node" presStyleLbl="vennNode1" presStyleIdx="3" presStyleCnt="7">
        <dgm:presLayoutVars>
          <dgm:bulletEnabled val="1"/>
        </dgm:presLayoutVars>
      </dgm:prSet>
      <dgm:spPr/>
      <dgm:t>
        <a:bodyPr/>
        <a:lstStyle/>
        <a:p>
          <a:endParaRPr lang="en-US"/>
        </a:p>
      </dgm:t>
    </dgm:pt>
    <dgm:pt modelId="{6E77F1BB-77FA-42FB-ACC7-3F50DB2A141B}" type="pres">
      <dgm:prSet presAssocID="{3D63F5EB-B65D-4286-ADFA-83A78B62DC71}" presName="node" presStyleLbl="vennNode1" presStyleIdx="4" presStyleCnt="7" custScaleX="116967" custScaleY="123014" custRadScaleRad="95163" custRadScaleInc="-938">
        <dgm:presLayoutVars>
          <dgm:bulletEnabled val="1"/>
        </dgm:presLayoutVars>
      </dgm:prSet>
      <dgm:spPr/>
      <dgm:t>
        <a:bodyPr/>
        <a:lstStyle/>
        <a:p>
          <a:endParaRPr lang="en-US"/>
        </a:p>
      </dgm:t>
    </dgm:pt>
    <dgm:pt modelId="{881B5B85-A32C-43C3-9A12-04E44EE23E18}" type="pres">
      <dgm:prSet presAssocID="{6DCF6AC8-F80B-48E8-862D-26CF88607A2B}" presName="node" presStyleLbl="vennNode1" presStyleIdx="5" presStyleCnt="7">
        <dgm:presLayoutVars>
          <dgm:bulletEnabled val="1"/>
        </dgm:presLayoutVars>
      </dgm:prSet>
      <dgm:spPr/>
      <dgm:t>
        <a:bodyPr/>
        <a:lstStyle/>
        <a:p>
          <a:endParaRPr lang="en-US"/>
        </a:p>
      </dgm:t>
    </dgm:pt>
    <dgm:pt modelId="{794502EF-1FC2-4414-B467-C2633B82CF7D}" type="pres">
      <dgm:prSet presAssocID="{9CB6DCCD-087D-4B6B-87D8-FA2C97EBDE0B}" presName="node" presStyleLbl="vennNode1" presStyleIdx="6" presStyleCnt="7">
        <dgm:presLayoutVars>
          <dgm:bulletEnabled val="1"/>
        </dgm:presLayoutVars>
      </dgm:prSet>
      <dgm:spPr/>
      <dgm:t>
        <a:bodyPr/>
        <a:lstStyle/>
        <a:p>
          <a:endParaRPr lang="en-US"/>
        </a:p>
      </dgm:t>
    </dgm:pt>
  </dgm:ptLst>
  <dgm:cxnLst>
    <dgm:cxn modelId="{5F6BC8AE-993E-45D2-BE5D-B90A0856D774}" srcId="{93E06C57-0166-4D40-8B5C-D4FD3F8EA8D9}" destId="{DF12CBB4-72E6-44A0-8577-D6FF2E3A302A}" srcOrd="2" destOrd="0" parTransId="{28BD0625-45B3-4C79-9B68-03EE132E6452}" sibTransId="{1FAD4CC4-FFEE-4E4D-9D3E-0DD65C6970FA}"/>
    <dgm:cxn modelId="{0CB25FCE-2CD9-4E57-89F8-54C5C167DCA8}" type="presOf" srcId="{C525EA5B-C15D-40D7-8FC0-0F3F88B297DC}" destId="{A253DB4D-5F9F-4770-93EC-6F524A2B1BE8}" srcOrd="0" destOrd="0" presId="urn:microsoft.com/office/officeart/2005/8/layout/radial3"/>
    <dgm:cxn modelId="{88FE5D44-81D6-4971-8E77-22AA00DF30BB}" srcId="{98069537-406C-4892-8DC6-57A46C9094C5}" destId="{93E06C57-0166-4D40-8B5C-D4FD3F8EA8D9}" srcOrd="0" destOrd="0" parTransId="{07862225-92D3-4262-9CE2-6A3C63E6BACF}" sibTransId="{C0A5570E-091A-4F0C-96B6-27DDBABB164A}"/>
    <dgm:cxn modelId="{86A16190-8D37-4894-AB3F-7655B596340B}" type="presOf" srcId="{9CB6DCCD-087D-4B6B-87D8-FA2C97EBDE0B}" destId="{794502EF-1FC2-4414-B467-C2633B82CF7D}" srcOrd="0" destOrd="0" presId="urn:microsoft.com/office/officeart/2005/8/layout/radial3"/>
    <dgm:cxn modelId="{B9AD4045-7CFF-4F90-8054-B19DFDF218B5}" srcId="{93E06C57-0166-4D40-8B5C-D4FD3F8EA8D9}" destId="{3D63F5EB-B65D-4286-ADFA-83A78B62DC71}" srcOrd="3" destOrd="0" parTransId="{28A089A8-E73D-4571-837E-2B166B894E8F}" sibTransId="{C37B005E-15D4-4C7D-A6BF-45C9E9E9418D}"/>
    <dgm:cxn modelId="{7F06D1DC-E54A-4CE2-B190-4E027CCF2041}" srcId="{93E06C57-0166-4D40-8B5C-D4FD3F8EA8D9}" destId="{C525EA5B-C15D-40D7-8FC0-0F3F88B297DC}" srcOrd="0" destOrd="0" parTransId="{98E32ABD-445A-4C43-970F-3216F7368A5B}" sibTransId="{F3EF1608-0CF4-4901-801C-D2FCECB650A7}"/>
    <dgm:cxn modelId="{6114FCB1-CAEE-415A-947D-EDBEEE1E7C90}" srcId="{93E06C57-0166-4D40-8B5C-D4FD3F8EA8D9}" destId="{6DCF6AC8-F80B-48E8-862D-26CF88607A2B}" srcOrd="4" destOrd="0" parTransId="{DDAA7AFC-2579-4081-9A93-877B3EDD3077}" sibTransId="{F716B1B8-A581-4B22-ADA9-3BBF3FEC9EFD}"/>
    <dgm:cxn modelId="{C04D41C0-17F4-40DF-AB91-89E4C1694810}" type="presOf" srcId="{B3FDC1D0-881A-4F50-A53E-4AAD355FCE96}" destId="{ED8A2A54-DC07-4C4B-BB53-26B80C07643E}" srcOrd="0" destOrd="0" presId="urn:microsoft.com/office/officeart/2005/8/layout/radial3"/>
    <dgm:cxn modelId="{F078B3D8-35AF-4E7F-B7FE-C6A4DE19920A}" type="presOf" srcId="{93E06C57-0166-4D40-8B5C-D4FD3F8EA8D9}" destId="{1B8818E6-67A2-402E-93CA-80BF959C02A2}" srcOrd="0" destOrd="0" presId="urn:microsoft.com/office/officeart/2005/8/layout/radial3"/>
    <dgm:cxn modelId="{28155715-AEF2-42B8-967B-611D31051EE9}" type="presOf" srcId="{98069537-406C-4892-8DC6-57A46C9094C5}" destId="{498938BF-FF20-47D1-BE42-E3F2DF3685F8}" srcOrd="0" destOrd="0" presId="urn:microsoft.com/office/officeart/2005/8/layout/radial3"/>
    <dgm:cxn modelId="{3B9D9467-7FD0-4DFA-894C-7BBA75392781}" type="presOf" srcId="{3D63F5EB-B65D-4286-ADFA-83A78B62DC71}" destId="{6E77F1BB-77FA-42FB-ACC7-3F50DB2A141B}" srcOrd="0" destOrd="0" presId="urn:microsoft.com/office/officeart/2005/8/layout/radial3"/>
    <dgm:cxn modelId="{0A54C7A4-D7D0-49AB-928E-F746E854B9B8}" type="presOf" srcId="{DF12CBB4-72E6-44A0-8577-D6FF2E3A302A}" destId="{B727C01E-261F-4AE0-AF62-6D2F9AC0B30F}" srcOrd="0" destOrd="0" presId="urn:microsoft.com/office/officeart/2005/8/layout/radial3"/>
    <dgm:cxn modelId="{C049A61B-7E38-42A9-BD96-0D853B8157CC}" srcId="{93E06C57-0166-4D40-8B5C-D4FD3F8EA8D9}" destId="{B3FDC1D0-881A-4F50-A53E-4AAD355FCE96}" srcOrd="1" destOrd="0" parTransId="{B5143BE4-6816-4EFF-9EDF-6BDEFF28A623}" sibTransId="{9D75D12D-94CA-453A-817A-D0B0DF4DB3C8}"/>
    <dgm:cxn modelId="{3CD977B7-4B90-4A61-AEA3-B3A439E9F398}" type="presOf" srcId="{6DCF6AC8-F80B-48E8-862D-26CF88607A2B}" destId="{881B5B85-A32C-43C3-9A12-04E44EE23E18}" srcOrd="0" destOrd="0" presId="urn:microsoft.com/office/officeart/2005/8/layout/radial3"/>
    <dgm:cxn modelId="{AAA89E8A-2E63-4A41-985A-EDC0F126F315}" srcId="{93E06C57-0166-4D40-8B5C-D4FD3F8EA8D9}" destId="{9CB6DCCD-087D-4B6B-87D8-FA2C97EBDE0B}" srcOrd="5" destOrd="0" parTransId="{F9676514-C792-42DA-A66D-9D7898297595}" sibTransId="{EBF10F79-72F8-4E39-9CA0-E3F21411B10B}"/>
    <dgm:cxn modelId="{F723FD20-0461-46B3-B1DF-678ABD4815F4}" type="presParOf" srcId="{498938BF-FF20-47D1-BE42-E3F2DF3685F8}" destId="{2A538DC0-4EDB-4842-ADFA-6145F318D688}" srcOrd="0" destOrd="0" presId="urn:microsoft.com/office/officeart/2005/8/layout/radial3"/>
    <dgm:cxn modelId="{FD2F6C83-B73E-4C6D-8421-E46A4E6AAB63}" type="presParOf" srcId="{2A538DC0-4EDB-4842-ADFA-6145F318D688}" destId="{1B8818E6-67A2-402E-93CA-80BF959C02A2}" srcOrd="0" destOrd="0" presId="urn:microsoft.com/office/officeart/2005/8/layout/radial3"/>
    <dgm:cxn modelId="{BA62489E-9018-4F50-B203-BBBD64D3EF4D}" type="presParOf" srcId="{2A538DC0-4EDB-4842-ADFA-6145F318D688}" destId="{A253DB4D-5F9F-4770-93EC-6F524A2B1BE8}" srcOrd="1" destOrd="0" presId="urn:microsoft.com/office/officeart/2005/8/layout/radial3"/>
    <dgm:cxn modelId="{4ADBBFF4-1BF6-4433-A6CC-AC37E2B6694F}" type="presParOf" srcId="{2A538DC0-4EDB-4842-ADFA-6145F318D688}" destId="{ED8A2A54-DC07-4C4B-BB53-26B80C07643E}" srcOrd="2" destOrd="0" presId="urn:microsoft.com/office/officeart/2005/8/layout/radial3"/>
    <dgm:cxn modelId="{720C5B2F-0C4F-4DCD-A70F-44D35AD69675}" type="presParOf" srcId="{2A538DC0-4EDB-4842-ADFA-6145F318D688}" destId="{B727C01E-261F-4AE0-AF62-6D2F9AC0B30F}" srcOrd="3" destOrd="0" presId="urn:microsoft.com/office/officeart/2005/8/layout/radial3"/>
    <dgm:cxn modelId="{A5AF6B37-E32F-4E2E-AE94-BDC85AA16227}" type="presParOf" srcId="{2A538DC0-4EDB-4842-ADFA-6145F318D688}" destId="{6E77F1BB-77FA-42FB-ACC7-3F50DB2A141B}" srcOrd="4" destOrd="0" presId="urn:microsoft.com/office/officeart/2005/8/layout/radial3"/>
    <dgm:cxn modelId="{5A8F0C5A-609D-41A0-8107-9B7155819D83}" type="presParOf" srcId="{2A538DC0-4EDB-4842-ADFA-6145F318D688}" destId="{881B5B85-A32C-43C3-9A12-04E44EE23E18}" srcOrd="5" destOrd="0" presId="urn:microsoft.com/office/officeart/2005/8/layout/radial3"/>
    <dgm:cxn modelId="{CE55E0D3-B89A-464C-B3DD-B36EB70D4029}" type="presParOf" srcId="{2A538DC0-4EDB-4842-ADFA-6145F318D688}" destId="{794502EF-1FC2-4414-B467-C2633B82CF7D}"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9BFBC-8737-41C2-8B46-C65A96F656CC}" type="doc">
      <dgm:prSet loTypeId="urn:microsoft.com/office/officeart/2005/8/layout/arrow2" loCatId="process" qsTypeId="urn:microsoft.com/office/officeart/2005/8/quickstyle/simple1" qsCatId="simple" csTypeId="urn:microsoft.com/office/officeart/2005/8/colors/accent1_2" csCatId="accent1" phldr="1"/>
      <dgm:spPr/>
    </dgm:pt>
    <dgm:pt modelId="{476C0492-81D2-4B76-9330-F7BFD9F99D50}">
      <dgm:prSet phldrT="[Text]"/>
      <dgm:spPr/>
      <dgm:t>
        <a:bodyPr/>
        <a:lstStyle/>
        <a:p>
          <a:r>
            <a:rPr lang="en-CA" dirty="0" smtClean="0"/>
            <a:t>monologue</a:t>
          </a:r>
          <a:endParaRPr lang="en-US" dirty="0"/>
        </a:p>
      </dgm:t>
    </dgm:pt>
    <dgm:pt modelId="{FB401036-2DCE-431B-9B9A-226850107531}" type="parTrans" cxnId="{809D0961-2DB8-4571-BC8B-AA33D6D83AE7}">
      <dgm:prSet/>
      <dgm:spPr/>
      <dgm:t>
        <a:bodyPr/>
        <a:lstStyle/>
        <a:p>
          <a:endParaRPr lang="en-US"/>
        </a:p>
      </dgm:t>
    </dgm:pt>
    <dgm:pt modelId="{C4009516-D45E-4ED6-B4F0-46C7A1E61261}" type="sibTrans" cxnId="{809D0961-2DB8-4571-BC8B-AA33D6D83AE7}">
      <dgm:prSet/>
      <dgm:spPr/>
      <dgm:t>
        <a:bodyPr/>
        <a:lstStyle/>
        <a:p>
          <a:endParaRPr lang="en-US"/>
        </a:p>
      </dgm:t>
    </dgm:pt>
    <dgm:pt modelId="{A950789A-02F2-40BB-87C7-5B5DB3541E32}">
      <dgm:prSet phldrT="[Text]"/>
      <dgm:spPr/>
      <dgm:t>
        <a:bodyPr/>
        <a:lstStyle/>
        <a:p>
          <a:r>
            <a:rPr lang="en-CA" dirty="0" smtClean="0"/>
            <a:t>transaction</a:t>
          </a:r>
          <a:endParaRPr lang="en-US" dirty="0"/>
        </a:p>
      </dgm:t>
    </dgm:pt>
    <dgm:pt modelId="{009D67F5-A5AD-411F-AA06-0675CC00D581}" type="parTrans" cxnId="{0E794864-C92F-4A93-A7DA-F394F7DE3B59}">
      <dgm:prSet/>
      <dgm:spPr/>
      <dgm:t>
        <a:bodyPr/>
        <a:lstStyle/>
        <a:p>
          <a:endParaRPr lang="en-US"/>
        </a:p>
      </dgm:t>
    </dgm:pt>
    <dgm:pt modelId="{C80A112B-8931-46D4-B2B4-F14503638161}" type="sibTrans" cxnId="{0E794864-C92F-4A93-A7DA-F394F7DE3B59}">
      <dgm:prSet/>
      <dgm:spPr/>
      <dgm:t>
        <a:bodyPr/>
        <a:lstStyle/>
        <a:p>
          <a:endParaRPr lang="en-US"/>
        </a:p>
      </dgm:t>
    </dgm:pt>
    <dgm:pt modelId="{262F493A-0076-4224-AEE3-FB2146B50C6F}">
      <dgm:prSet phldrT="[Text]"/>
      <dgm:spPr/>
      <dgm:t>
        <a:bodyPr/>
        <a:lstStyle/>
        <a:p>
          <a:r>
            <a:rPr lang="en-CA" dirty="0" smtClean="0"/>
            <a:t>interaction</a:t>
          </a:r>
          <a:endParaRPr lang="en-US" dirty="0"/>
        </a:p>
      </dgm:t>
    </dgm:pt>
    <dgm:pt modelId="{A1B1C839-C3D2-4F0A-AE0F-E17088EAE855}" type="parTrans" cxnId="{A3159383-1094-4523-B1FA-17E4537BD797}">
      <dgm:prSet/>
      <dgm:spPr/>
      <dgm:t>
        <a:bodyPr/>
        <a:lstStyle/>
        <a:p>
          <a:endParaRPr lang="en-US"/>
        </a:p>
      </dgm:t>
    </dgm:pt>
    <dgm:pt modelId="{0348508E-E9CC-487B-802A-1E1BB6667CB2}" type="sibTrans" cxnId="{A3159383-1094-4523-B1FA-17E4537BD797}">
      <dgm:prSet/>
      <dgm:spPr/>
      <dgm:t>
        <a:bodyPr/>
        <a:lstStyle/>
        <a:p>
          <a:endParaRPr lang="en-US"/>
        </a:p>
      </dgm:t>
    </dgm:pt>
    <dgm:pt modelId="{4CF1B5B6-2317-4D85-9C9C-BA6E5F944C82}">
      <dgm:prSet phldrT="[Text]"/>
      <dgm:spPr/>
      <dgm:t>
        <a:bodyPr/>
        <a:lstStyle/>
        <a:p>
          <a:r>
            <a:rPr lang="en-CA" dirty="0" smtClean="0"/>
            <a:t>collaborative  engagement</a:t>
          </a:r>
          <a:endParaRPr lang="en-US" dirty="0"/>
        </a:p>
      </dgm:t>
    </dgm:pt>
    <dgm:pt modelId="{BDB1026D-5E0E-412C-BA1A-FC13C6279C59}" type="parTrans" cxnId="{ADBA5DA0-8716-4621-99E6-8BFB15702143}">
      <dgm:prSet/>
      <dgm:spPr/>
      <dgm:t>
        <a:bodyPr/>
        <a:lstStyle/>
        <a:p>
          <a:endParaRPr lang="en-US"/>
        </a:p>
      </dgm:t>
    </dgm:pt>
    <dgm:pt modelId="{8EFB5530-ED9B-438E-9256-6D43811A0B81}" type="sibTrans" cxnId="{ADBA5DA0-8716-4621-99E6-8BFB15702143}">
      <dgm:prSet/>
      <dgm:spPr/>
      <dgm:t>
        <a:bodyPr/>
        <a:lstStyle/>
        <a:p>
          <a:endParaRPr lang="en-US"/>
        </a:p>
      </dgm:t>
    </dgm:pt>
    <dgm:pt modelId="{BFF10ECB-1FCC-43B8-AEA7-8161D4EBCBB7}">
      <dgm:prSet phldrT="[Text]"/>
      <dgm:spPr/>
      <dgm:t>
        <a:bodyPr/>
        <a:lstStyle/>
        <a:p>
          <a:r>
            <a:rPr lang="en-CA" dirty="0" smtClean="0"/>
            <a:t>dialogue</a:t>
          </a:r>
          <a:endParaRPr lang="en-US" dirty="0"/>
        </a:p>
      </dgm:t>
    </dgm:pt>
    <dgm:pt modelId="{70F7FD2D-2D86-48FF-9AB1-3DC7ED903578}" type="parTrans" cxnId="{45DCEF3E-778C-4366-B173-D2698C1EC4D5}">
      <dgm:prSet/>
      <dgm:spPr/>
      <dgm:t>
        <a:bodyPr/>
        <a:lstStyle/>
        <a:p>
          <a:endParaRPr lang="en-US"/>
        </a:p>
      </dgm:t>
    </dgm:pt>
    <dgm:pt modelId="{C25285B9-9D84-4110-ACF8-021562D49F01}" type="sibTrans" cxnId="{45DCEF3E-778C-4366-B173-D2698C1EC4D5}">
      <dgm:prSet/>
      <dgm:spPr/>
      <dgm:t>
        <a:bodyPr/>
        <a:lstStyle/>
        <a:p>
          <a:endParaRPr lang="en-US"/>
        </a:p>
      </dgm:t>
    </dgm:pt>
    <dgm:pt modelId="{75DD1244-1B44-4930-9A38-6A1ECFEE9F24}" type="pres">
      <dgm:prSet presAssocID="{8299BFBC-8737-41C2-8B46-C65A96F656CC}" presName="arrowDiagram" presStyleCnt="0">
        <dgm:presLayoutVars>
          <dgm:chMax val="5"/>
          <dgm:dir/>
          <dgm:resizeHandles val="exact"/>
        </dgm:presLayoutVars>
      </dgm:prSet>
      <dgm:spPr/>
    </dgm:pt>
    <dgm:pt modelId="{91DB565A-B394-4E0F-8E29-87E47EA6BDD3}" type="pres">
      <dgm:prSet presAssocID="{8299BFBC-8737-41C2-8B46-C65A96F656CC}" presName="arrow" presStyleLbl="bgShp" presStyleIdx="0" presStyleCnt="1"/>
      <dgm:spPr/>
    </dgm:pt>
    <dgm:pt modelId="{14F48D4F-B0B2-49B9-BCEB-354B532B87C0}" type="pres">
      <dgm:prSet presAssocID="{8299BFBC-8737-41C2-8B46-C65A96F656CC}" presName="arrowDiagram5" presStyleCnt="0"/>
      <dgm:spPr/>
    </dgm:pt>
    <dgm:pt modelId="{45A37A90-B0CC-4AF9-8A49-0FD5677589FF}" type="pres">
      <dgm:prSet presAssocID="{476C0492-81D2-4B76-9330-F7BFD9F99D50}" presName="bullet5a" presStyleLbl="node1" presStyleIdx="0" presStyleCnt="5"/>
      <dgm:spPr/>
    </dgm:pt>
    <dgm:pt modelId="{5BF0AAC1-79AE-48EB-8C6F-FD7CCFEEEE07}" type="pres">
      <dgm:prSet presAssocID="{476C0492-81D2-4B76-9330-F7BFD9F99D50}" presName="textBox5a" presStyleLbl="revTx" presStyleIdx="0" presStyleCnt="5">
        <dgm:presLayoutVars>
          <dgm:bulletEnabled val="1"/>
        </dgm:presLayoutVars>
      </dgm:prSet>
      <dgm:spPr/>
      <dgm:t>
        <a:bodyPr/>
        <a:lstStyle/>
        <a:p>
          <a:endParaRPr lang="en-US"/>
        </a:p>
      </dgm:t>
    </dgm:pt>
    <dgm:pt modelId="{E265758A-03FD-4311-967C-4754A9ED2CA9}" type="pres">
      <dgm:prSet presAssocID="{A950789A-02F2-40BB-87C7-5B5DB3541E32}" presName="bullet5b" presStyleLbl="node1" presStyleIdx="1" presStyleCnt="5"/>
      <dgm:spPr/>
    </dgm:pt>
    <dgm:pt modelId="{F2307915-3B19-43C7-9F93-356A822B513C}" type="pres">
      <dgm:prSet presAssocID="{A950789A-02F2-40BB-87C7-5B5DB3541E32}" presName="textBox5b" presStyleLbl="revTx" presStyleIdx="1" presStyleCnt="5">
        <dgm:presLayoutVars>
          <dgm:bulletEnabled val="1"/>
        </dgm:presLayoutVars>
      </dgm:prSet>
      <dgm:spPr/>
      <dgm:t>
        <a:bodyPr/>
        <a:lstStyle/>
        <a:p>
          <a:endParaRPr lang="en-US"/>
        </a:p>
      </dgm:t>
    </dgm:pt>
    <dgm:pt modelId="{EDFBD606-8D0B-4A6B-8F8E-2D54CDF15063}" type="pres">
      <dgm:prSet presAssocID="{262F493A-0076-4224-AEE3-FB2146B50C6F}" presName="bullet5c" presStyleLbl="node1" presStyleIdx="2" presStyleCnt="5"/>
      <dgm:spPr/>
    </dgm:pt>
    <dgm:pt modelId="{0985A5E6-813B-415A-8B62-BA76C60AB053}" type="pres">
      <dgm:prSet presAssocID="{262F493A-0076-4224-AEE3-FB2146B50C6F}" presName="textBox5c" presStyleLbl="revTx" presStyleIdx="2" presStyleCnt="5">
        <dgm:presLayoutVars>
          <dgm:bulletEnabled val="1"/>
        </dgm:presLayoutVars>
      </dgm:prSet>
      <dgm:spPr/>
      <dgm:t>
        <a:bodyPr/>
        <a:lstStyle/>
        <a:p>
          <a:endParaRPr lang="en-US"/>
        </a:p>
      </dgm:t>
    </dgm:pt>
    <dgm:pt modelId="{1739ADEF-AEB6-4E3D-8C6B-E457FF84FE87}" type="pres">
      <dgm:prSet presAssocID="{4CF1B5B6-2317-4D85-9C9C-BA6E5F944C82}" presName="bullet5d" presStyleLbl="node1" presStyleIdx="3" presStyleCnt="5" custLinFactNeighborX="-10884" custLinFactNeighborY="27686"/>
      <dgm:spPr/>
    </dgm:pt>
    <dgm:pt modelId="{A4F8252B-AFE8-44F5-AD91-93D7A0032D46}" type="pres">
      <dgm:prSet presAssocID="{4CF1B5B6-2317-4D85-9C9C-BA6E5F944C82}" presName="textBox5d" presStyleLbl="revTx" presStyleIdx="3" presStyleCnt="5">
        <dgm:presLayoutVars>
          <dgm:bulletEnabled val="1"/>
        </dgm:presLayoutVars>
      </dgm:prSet>
      <dgm:spPr/>
      <dgm:t>
        <a:bodyPr/>
        <a:lstStyle/>
        <a:p>
          <a:endParaRPr lang="en-US"/>
        </a:p>
      </dgm:t>
    </dgm:pt>
    <dgm:pt modelId="{6708C740-4248-409D-9468-6A32B3B97CF7}" type="pres">
      <dgm:prSet presAssocID="{BFF10ECB-1FCC-43B8-AEA7-8161D4EBCBB7}" presName="bullet5e" presStyleLbl="node1" presStyleIdx="4" presStyleCnt="5"/>
      <dgm:spPr/>
    </dgm:pt>
    <dgm:pt modelId="{D39E4CED-675F-4A86-AB62-ED3B83533411}" type="pres">
      <dgm:prSet presAssocID="{BFF10ECB-1FCC-43B8-AEA7-8161D4EBCBB7}" presName="textBox5e" presStyleLbl="revTx" presStyleIdx="4" presStyleCnt="5">
        <dgm:presLayoutVars>
          <dgm:bulletEnabled val="1"/>
        </dgm:presLayoutVars>
      </dgm:prSet>
      <dgm:spPr/>
      <dgm:t>
        <a:bodyPr/>
        <a:lstStyle/>
        <a:p>
          <a:endParaRPr lang="en-US"/>
        </a:p>
      </dgm:t>
    </dgm:pt>
  </dgm:ptLst>
  <dgm:cxnLst>
    <dgm:cxn modelId="{809D0961-2DB8-4571-BC8B-AA33D6D83AE7}" srcId="{8299BFBC-8737-41C2-8B46-C65A96F656CC}" destId="{476C0492-81D2-4B76-9330-F7BFD9F99D50}" srcOrd="0" destOrd="0" parTransId="{FB401036-2DCE-431B-9B9A-226850107531}" sibTransId="{C4009516-D45E-4ED6-B4F0-46C7A1E61261}"/>
    <dgm:cxn modelId="{31581DDD-D0D1-4784-924B-630444A7D818}" type="presOf" srcId="{BFF10ECB-1FCC-43B8-AEA7-8161D4EBCBB7}" destId="{D39E4CED-675F-4A86-AB62-ED3B83533411}" srcOrd="0" destOrd="0" presId="urn:microsoft.com/office/officeart/2005/8/layout/arrow2"/>
    <dgm:cxn modelId="{A3159383-1094-4523-B1FA-17E4537BD797}" srcId="{8299BFBC-8737-41C2-8B46-C65A96F656CC}" destId="{262F493A-0076-4224-AEE3-FB2146B50C6F}" srcOrd="2" destOrd="0" parTransId="{A1B1C839-C3D2-4F0A-AE0F-E17088EAE855}" sibTransId="{0348508E-E9CC-487B-802A-1E1BB6667CB2}"/>
    <dgm:cxn modelId="{3771799E-0F66-4C1E-AB59-B5A13B343148}" type="presOf" srcId="{4CF1B5B6-2317-4D85-9C9C-BA6E5F944C82}" destId="{A4F8252B-AFE8-44F5-AD91-93D7A0032D46}" srcOrd="0" destOrd="0" presId="urn:microsoft.com/office/officeart/2005/8/layout/arrow2"/>
    <dgm:cxn modelId="{0E794864-C92F-4A93-A7DA-F394F7DE3B59}" srcId="{8299BFBC-8737-41C2-8B46-C65A96F656CC}" destId="{A950789A-02F2-40BB-87C7-5B5DB3541E32}" srcOrd="1" destOrd="0" parTransId="{009D67F5-A5AD-411F-AA06-0675CC00D581}" sibTransId="{C80A112B-8931-46D4-B2B4-F14503638161}"/>
    <dgm:cxn modelId="{3466B689-6AE1-41C2-9291-3C7979C6F9D6}" type="presOf" srcId="{A950789A-02F2-40BB-87C7-5B5DB3541E32}" destId="{F2307915-3B19-43C7-9F93-356A822B513C}" srcOrd="0" destOrd="0" presId="urn:microsoft.com/office/officeart/2005/8/layout/arrow2"/>
    <dgm:cxn modelId="{95038F88-C450-476B-86F3-CC2D22335D7C}" type="presOf" srcId="{8299BFBC-8737-41C2-8B46-C65A96F656CC}" destId="{75DD1244-1B44-4930-9A38-6A1ECFEE9F24}" srcOrd="0" destOrd="0" presId="urn:microsoft.com/office/officeart/2005/8/layout/arrow2"/>
    <dgm:cxn modelId="{C76D4900-E64D-472A-9508-6778D0D59373}" type="presOf" srcId="{262F493A-0076-4224-AEE3-FB2146B50C6F}" destId="{0985A5E6-813B-415A-8B62-BA76C60AB053}" srcOrd="0" destOrd="0" presId="urn:microsoft.com/office/officeart/2005/8/layout/arrow2"/>
    <dgm:cxn modelId="{45DCEF3E-778C-4366-B173-D2698C1EC4D5}" srcId="{8299BFBC-8737-41C2-8B46-C65A96F656CC}" destId="{BFF10ECB-1FCC-43B8-AEA7-8161D4EBCBB7}" srcOrd="4" destOrd="0" parTransId="{70F7FD2D-2D86-48FF-9AB1-3DC7ED903578}" sibTransId="{C25285B9-9D84-4110-ACF8-021562D49F01}"/>
    <dgm:cxn modelId="{8A9C48AD-57C1-4448-A6F1-D32013B11A26}" type="presOf" srcId="{476C0492-81D2-4B76-9330-F7BFD9F99D50}" destId="{5BF0AAC1-79AE-48EB-8C6F-FD7CCFEEEE07}" srcOrd="0" destOrd="0" presId="urn:microsoft.com/office/officeart/2005/8/layout/arrow2"/>
    <dgm:cxn modelId="{ADBA5DA0-8716-4621-99E6-8BFB15702143}" srcId="{8299BFBC-8737-41C2-8B46-C65A96F656CC}" destId="{4CF1B5B6-2317-4D85-9C9C-BA6E5F944C82}" srcOrd="3" destOrd="0" parTransId="{BDB1026D-5E0E-412C-BA1A-FC13C6279C59}" sibTransId="{8EFB5530-ED9B-438E-9256-6D43811A0B81}"/>
    <dgm:cxn modelId="{505D545C-8599-42F0-B5F5-BAC8D8E8DF81}" type="presParOf" srcId="{75DD1244-1B44-4930-9A38-6A1ECFEE9F24}" destId="{91DB565A-B394-4E0F-8E29-87E47EA6BDD3}" srcOrd="0" destOrd="0" presId="urn:microsoft.com/office/officeart/2005/8/layout/arrow2"/>
    <dgm:cxn modelId="{C69EECD9-9DD4-4D25-8880-6DAC486662EB}" type="presParOf" srcId="{75DD1244-1B44-4930-9A38-6A1ECFEE9F24}" destId="{14F48D4F-B0B2-49B9-BCEB-354B532B87C0}" srcOrd="1" destOrd="0" presId="urn:microsoft.com/office/officeart/2005/8/layout/arrow2"/>
    <dgm:cxn modelId="{32C96FA0-520F-478B-A3B3-A011BD5A6136}" type="presParOf" srcId="{14F48D4F-B0B2-49B9-BCEB-354B532B87C0}" destId="{45A37A90-B0CC-4AF9-8A49-0FD5677589FF}" srcOrd="0" destOrd="0" presId="urn:microsoft.com/office/officeart/2005/8/layout/arrow2"/>
    <dgm:cxn modelId="{CE598DC7-3A02-4477-AE23-C30E0BAD3188}" type="presParOf" srcId="{14F48D4F-B0B2-49B9-BCEB-354B532B87C0}" destId="{5BF0AAC1-79AE-48EB-8C6F-FD7CCFEEEE07}" srcOrd="1" destOrd="0" presId="urn:microsoft.com/office/officeart/2005/8/layout/arrow2"/>
    <dgm:cxn modelId="{EF522F2A-05F1-46D3-9E61-ED4DC33C68F7}" type="presParOf" srcId="{14F48D4F-B0B2-49B9-BCEB-354B532B87C0}" destId="{E265758A-03FD-4311-967C-4754A9ED2CA9}" srcOrd="2" destOrd="0" presId="urn:microsoft.com/office/officeart/2005/8/layout/arrow2"/>
    <dgm:cxn modelId="{277D5E4A-5858-4108-A790-159EACDD5D86}" type="presParOf" srcId="{14F48D4F-B0B2-49B9-BCEB-354B532B87C0}" destId="{F2307915-3B19-43C7-9F93-356A822B513C}" srcOrd="3" destOrd="0" presId="urn:microsoft.com/office/officeart/2005/8/layout/arrow2"/>
    <dgm:cxn modelId="{5DDA1BEF-A307-416A-A609-8FAA3D8AE7BC}" type="presParOf" srcId="{14F48D4F-B0B2-49B9-BCEB-354B532B87C0}" destId="{EDFBD606-8D0B-4A6B-8F8E-2D54CDF15063}" srcOrd="4" destOrd="0" presId="urn:microsoft.com/office/officeart/2005/8/layout/arrow2"/>
    <dgm:cxn modelId="{A2AAD032-03D9-44A1-B479-AA150F6081FE}" type="presParOf" srcId="{14F48D4F-B0B2-49B9-BCEB-354B532B87C0}" destId="{0985A5E6-813B-415A-8B62-BA76C60AB053}" srcOrd="5" destOrd="0" presId="urn:microsoft.com/office/officeart/2005/8/layout/arrow2"/>
    <dgm:cxn modelId="{E2077566-CD21-4340-B28B-A815391AD8B9}" type="presParOf" srcId="{14F48D4F-B0B2-49B9-BCEB-354B532B87C0}" destId="{1739ADEF-AEB6-4E3D-8C6B-E457FF84FE87}" srcOrd="6" destOrd="0" presId="urn:microsoft.com/office/officeart/2005/8/layout/arrow2"/>
    <dgm:cxn modelId="{2B27558C-D2A9-4AED-8BCD-F50FC8B416E9}" type="presParOf" srcId="{14F48D4F-B0B2-49B9-BCEB-354B532B87C0}" destId="{A4F8252B-AFE8-44F5-AD91-93D7A0032D46}" srcOrd="7" destOrd="0" presId="urn:microsoft.com/office/officeart/2005/8/layout/arrow2"/>
    <dgm:cxn modelId="{0F878DA5-35E6-481F-99CD-BA34DE92705C}" type="presParOf" srcId="{14F48D4F-B0B2-49B9-BCEB-354B532B87C0}" destId="{6708C740-4248-409D-9468-6A32B3B97CF7}" srcOrd="8" destOrd="0" presId="urn:microsoft.com/office/officeart/2005/8/layout/arrow2"/>
    <dgm:cxn modelId="{64B9E09A-240D-46F6-82FC-9C75D679F551}" type="presParOf" srcId="{14F48D4F-B0B2-49B9-BCEB-354B532B87C0}" destId="{D39E4CED-675F-4A86-AB62-ED3B83533411}"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8818E6-67A2-402E-93CA-80BF959C02A2}">
      <dsp:nvSpPr>
        <dsp:cNvPr id="0" name=""/>
        <dsp:cNvSpPr/>
      </dsp:nvSpPr>
      <dsp:spPr>
        <a:xfrm>
          <a:off x="2154895" y="1275134"/>
          <a:ext cx="3395064" cy="339506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CA" sz="4200" kern="1200" dirty="0" smtClean="0"/>
            <a:t>Effective mentoring</a:t>
          </a:r>
          <a:endParaRPr lang="en-US" sz="4200" kern="1200" dirty="0"/>
        </a:p>
      </dsp:txBody>
      <dsp:txXfrm>
        <a:off x="2154895" y="1275134"/>
        <a:ext cx="3395064" cy="3395064"/>
      </dsp:txXfrm>
    </dsp:sp>
    <dsp:sp modelId="{A253DB4D-5F9F-4770-93EC-6F524A2B1BE8}">
      <dsp:nvSpPr>
        <dsp:cNvPr id="0" name=""/>
        <dsp:cNvSpPr/>
      </dsp:nvSpPr>
      <dsp:spPr>
        <a:xfrm>
          <a:off x="3003661" y="-107055"/>
          <a:ext cx="1697532" cy="17375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Process is dynamic and reciprocal</a:t>
          </a:r>
          <a:endParaRPr lang="en-US" sz="1700" kern="1200" dirty="0"/>
        </a:p>
      </dsp:txBody>
      <dsp:txXfrm>
        <a:off x="3003661" y="-107055"/>
        <a:ext cx="1697532" cy="1737509"/>
      </dsp:txXfrm>
    </dsp:sp>
    <dsp:sp modelId="{ED8A2A54-DC07-4C4B-BB53-26B80C07643E}">
      <dsp:nvSpPr>
        <dsp:cNvPr id="0" name=""/>
        <dsp:cNvSpPr/>
      </dsp:nvSpPr>
      <dsp:spPr>
        <a:xfrm>
          <a:off x="4918416" y="1018416"/>
          <a:ext cx="1697532" cy="1697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Mentor as facilitator, not teacher</a:t>
          </a:r>
          <a:endParaRPr lang="en-US" sz="1700" kern="1200" dirty="0"/>
        </a:p>
      </dsp:txBody>
      <dsp:txXfrm>
        <a:off x="4918416" y="1018416"/>
        <a:ext cx="1697532" cy="1697532"/>
      </dsp:txXfrm>
    </dsp:sp>
    <dsp:sp modelId="{B727C01E-261F-4AE0-AF62-6D2F9AC0B30F}">
      <dsp:nvSpPr>
        <dsp:cNvPr id="0" name=""/>
        <dsp:cNvSpPr/>
      </dsp:nvSpPr>
      <dsp:spPr>
        <a:xfrm>
          <a:off x="4918416" y="3229384"/>
          <a:ext cx="1697532" cy="1697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Driven by goals of the mentee</a:t>
          </a:r>
          <a:endParaRPr lang="en-US" sz="1700" kern="1200" dirty="0"/>
        </a:p>
      </dsp:txBody>
      <dsp:txXfrm>
        <a:off x="4918416" y="3229384"/>
        <a:ext cx="1697532" cy="1697532"/>
      </dsp:txXfrm>
    </dsp:sp>
    <dsp:sp modelId="{6E77F1BB-77FA-42FB-ACC7-3F50DB2A141B}">
      <dsp:nvSpPr>
        <dsp:cNvPr id="0" name=""/>
        <dsp:cNvSpPr/>
      </dsp:nvSpPr>
      <dsp:spPr>
        <a:xfrm>
          <a:off x="2880318" y="4032487"/>
          <a:ext cx="1985552" cy="20882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Built on trust and shared understanding of the context of each other’s work</a:t>
          </a:r>
          <a:endParaRPr lang="en-US" sz="1700" kern="1200" dirty="0"/>
        </a:p>
      </dsp:txBody>
      <dsp:txXfrm>
        <a:off x="2880318" y="4032487"/>
        <a:ext cx="1985552" cy="2088202"/>
      </dsp:txXfrm>
    </dsp:sp>
    <dsp:sp modelId="{881B5B85-A32C-43C3-9A12-04E44EE23E18}">
      <dsp:nvSpPr>
        <dsp:cNvPr id="0" name=""/>
        <dsp:cNvSpPr/>
      </dsp:nvSpPr>
      <dsp:spPr>
        <a:xfrm>
          <a:off x="1088907" y="3229384"/>
          <a:ext cx="1697532" cy="1697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Focused on educational change and innovation</a:t>
          </a:r>
          <a:endParaRPr lang="en-US" sz="1700" kern="1200" dirty="0"/>
        </a:p>
      </dsp:txBody>
      <dsp:txXfrm>
        <a:off x="1088907" y="3229384"/>
        <a:ext cx="1697532" cy="1697532"/>
      </dsp:txXfrm>
    </dsp:sp>
    <dsp:sp modelId="{794502EF-1FC2-4414-B467-C2633B82CF7D}">
      <dsp:nvSpPr>
        <dsp:cNvPr id="0" name=""/>
        <dsp:cNvSpPr/>
      </dsp:nvSpPr>
      <dsp:spPr>
        <a:xfrm>
          <a:off x="1088907" y="1018416"/>
          <a:ext cx="1697532" cy="1697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dirty="0" smtClean="0"/>
            <a:t>Inquiry focused</a:t>
          </a:r>
          <a:endParaRPr lang="en-US" sz="1700" kern="1200" dirty="0"/>
        </a:p>
      </dsp:txBody>
      <dsp:txXfrm>
        <a:off x="1088907" y="1018416"/>
        <a:ext cx="1697532" cy="16975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DB565A-B394-4E0F-8E29-87E47EA6BDD3}">
      <dsp:nvSpPr>
        <dsp:cNvPr id="0" name=""/>
        <dsp:cNvSpPr/>
      </dsp:nvSpPr>
      <dsp:spPr>
        <a:xfrm>
          <a:off x="554461" y="0"/>
          <a:ext cx="7027980" cy="439248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A37A90-B0CC-4AF9-8A49-0FD5677589FF}">
      <dsp:nvSpPr>
        <dsp:cNvPr id="0" name=""/>
        <dsp:cNvSpPr/>
      </dsp:nvSpPr>
      <dsp:spPr>
        <a:xfrm>
          <a:off x="1246717" y="3266254"/>
          <a:ext cx="161643" cy="1616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0AAC1-79AE-48EB-8C6F-FD7CCFEEEE07}">
      <dsp:nvSpPr>
        <dsp:cNvPr id="0" name=""/>
        <dsp:cNvSpPr/>
      </dsp:nvSpPr>
      <dsp:spPr>
        <a:xfrm>
          <a:off x="1327539" y="3347075"/>
          <a:ext cx="920665" cy="104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2" tIns="0" rIns="0" bIns="0" numCol="1" spcCol="1270" anchor="t" anchorCtr="0">
          <a:noAutofit/>
        </a:bodyPr>
        <a:lstStyle/>
        <a:p>
          <a:pPr lvl="0" algn="l" defTabSz="622300">
            <a:lnSpc>
              <a:spcPct val="90000"/>
            </a:lnSpc>
            <a:spcBef>
              <a:spcPct val="0"/>
            </a:spcBef>
            <a:spcAft>
              <a:spcPct val="35000"/>
            </a:spcAft>
          </a:pPr>
          <a:r>
            <a:rPr lang="en-CA" sz="1400" kern="1200" dirty="0" smtClean="0"/>
            <a:t>monologue</a:t>
          </a:r>
          <a:endParaRPr lang="en-US" sz="1400" kern="1200" dirty="0"/>
        </a:p>
      </dsp:txBody>
      <dsp:txXfrm>
        <a:off x="1327539" y="3347075"/>
        <a:ext cx="920665" cy="1045412"/>
      </dsp:txXfrm>
    </dsp:sp>
    <dsp:sp modelId="{E265758A-03FD-4311-967C-4754A9ED2CA9}">
      <dsp:nvSpPr>
        <dsp:cNvPr id="0" name=""/>
        <dsp:cNvSpPr/>
      </dsp:nvSpPr>
      <dsp:spPr>
        <a:xfrm>
          <a:off x="2121701" y="2425531"/>
          <a:ext cx="253007" cy="2530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07915-3B19-43C7-9F93-356A822B513C}">
      <dsp:nvSpPr>
        <dsp:cNvPr id="0" name=""/>
        <dsp:cNvSpPr/>
      </dsp:nvSpPr>
      <dsp:spPr>
        <a:xfrm>
          <a:off x="2248204" y="2552035"/>
          <a:ext cx="1166644" cy="1840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63" tIns="0" rIns="0" bIns="0" numCol="1" spcCol="1270" anchor="t" anchorCtr="0">
          <a:noAutofit/>
        </a:bodyPr>
        <a:lstStyle/>
        <a:p>
          <a:pPr lvl="0" algn="l" defTabSz="622300">
            <a:lnSpc>
              <a:spcPct val="90000"/>
            </a:lnSpc>
            <a:spcBef>
              <a:spcPct val="0"/>
            </a:spcBef>
            <a:spcAft>
              <a:spcPct val="35000"/>
            </a:spcAft>
          </a:pPr>
          <a:r>
            <a:rPr lang="en-CA" sz="1400" kern="1200" dirty="0" smtClean="0"/>
            <a:t>transaction</a:t>
          </a:r>
          <a:endParaRPr lang="en-US" sz="1400" kern="1200" dirty="0"/>
        </a:p>
      </dsp:txBody>
      <dsp:txXfrm>
        <a:off x="2248204" y="2552035"/>
        <a:ext cx="1166644" cy="1840452"/>
      </dsp:txXfrm>
    </dsp:sp>
    <dsp:sp modelId="{EDFBD606-8D0B-4A6B-8F8E-2D54CDF15063}">
      <dsp:nvSpPr>
        <dsp:cNvPr id="0" name=""/>
        <dsp:cNvSpPr/>
      </dsp:nvSpPr>
      <dsp:spPr>
        <a:xfrm>
          <a:off x="3246178" y="1755238"/>
          <a:ext cx="337343" cy="337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5A5E6-813B-415A-8B62-BA76C60AB053}">
      <dsp:nvSpPr>
        <dsp:cNvPr id="0" name=""/>
        <dsp:cNvSpPr/>
      </dsp:nvSpPr>
      <dsp:spPr>
        <a:xfrm>
          <a:off x="3414849" y="1923909"/>
          <a:ext cx="1356400" cy="2468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751" tIns="0" rIns="0" bIns="0" numCol="1" spcCol="1270" anchor="t" anchorCtr="0">
          <a:noAutofit/>
        </a:bodyPr>
        <a:lstStyle/>
        <a:p>
          <a:pPr lvl="0" algn="l" defTabSz="622300">
            <a:lnSpc>
              <a:spcPct val="90000"/>
            </a:lnSpc>
            <a:spcBef>
              <a:spcPct val="0"/>
            </a:spcBef>
            <a:spcAft>
              <a:spcPct val="35000"/>
            </a:spcAft>
          </a:pPr>
          <a:r>
            <a:rPr lang="en-CA" sz="1400" kern="1200" dirty="0" smtClean="0"/>
            <a:t>interaction</a:t>
          </a:r>
          <a:endParaRPr lang="en-US" sz="1400" kern="1200" dirty="0"/>
        </a:p>
      </dsp:txBody>
      <dsp:txXfrm>
        <a:off x="3414849" y="1923909"/>
        <a:ext cx="1356400" cy="2468578"/>
      </dsp:txXfrm>
    </dsp:sp>
    <dsp:sp modelId="{1739ADEF-AEB6-4E3D-8C6B-E457FF84FE87}">
      <dsp:nvSpPr>
        <dsp:cNvPr id="0" name=""/>
        <dsp:cNvSpPr/>
      </dsp:nvSpPr>
      <dsp:spPr>
        <a:xfrm>
          <a:off x="4505957" y="1352291"/>
          <a:ext cx="435734" cy="4357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8252B-AFE8-44F5-AD91-93D7A0032D46}">
      <dsp:nvSpPr>
        <dsp:cNvPr id="0" name=""/>
        <dsp:cNvSpPr/>
      </dsp:nvSpPr>
      <dsp:spPr>
        <a:xfrm>
          <a:off x="4771250" y="1449521"/>
          <a:ext cx="1405596" cy="2942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887" tIns="0" rIns="0" bIns="0" numCol="1" spcCol="1270" anchor="t" anchorCtr="0">
          <a:noAutofit/>
        </a:bodyPr>
        <a:lstStyle/>
        <a:p>
          <a:pPr lvl="0" algn="l" defTabSz="622300">
            <a:lnSpc>
              <a:spcPct val="90000"/>
            </a:lnSpc>
            <a:spcBef>
              <a:spcPct val="0"/>
            </a:spcBef>
            <a:spcAft>
              <a:spcPct val="35000"/>
            </a:spcAft>
          </a:pPr>
          <a:r>
            <a:rPr lang="en-CA" sz="1400" kern="1200" dirty="0" smtClean="0"/>
            <a:t>collaborative  engagement</a:t>
          </a:r>
          <a:endParaRPr lang="en-US" sz="1400" kern="1200" dirty="0"/>
        </a:p>
      </dsp:txBody>
      <dsp:txXfrm>
        <a:off x="4771250" y="1449521"/>
        <a:ext cx="1405596" cy="2942966"/>
      </dsp:txXfrm>
    </dsp:sp>
    <dsp:sp modelId="{6708C740-4248-409D-9468-6A32B3B97CF7}">
      <dsp:nvSpPr>
        <dsp:cNvPr id="0" name=""/>
        <dsp:cNvSpPr/>
      </dsp:nvSpPr>
      <dsp:spPr>
        <a:xfrm>
          <a:off x="5899240" y="882011"/>
          <a:ext cx="555210" cy="5552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E4CED-675F-4A86-AB62-ED3B83533411}">
      <dsp:nvSpPr>
        <dsp:cNvPr id="0" name=""/>
        <dsp:cNvSpPr/>
      </dsp:nvSpPr>
      <dsp:spPr>
        <a:xfrm>
          <a:off x="6176846" y="1159616"/>
          <a:ext cx="1405596" cy="3232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195" tIns="0" rIns="0" bIns="0" numCol="1" spcCol="1270" anchor="t" anchorCtr="0">
          <a:noAutofit/>
        </a:bodyPr>
        <a:lstStyle/>
        <a:p>
          <a:pPr lvl="0" algn="l" defTabSz="622300">
            <a:lnSpc>
              <a:spcPct val="90000"/>
            </a:lnSpc>
            <a:spcBef>
              <a:spcPct val="0"/>
            </a:spcBef>
            <a:spcAft>
              <a:spcPct val="35000"/>
            </a:spcAft>
          </a:pPr>
          <a:r>
            <a:rPr lang="en-CA" sz="1400" kern="1200" dirty="0" smtClean="0"/>
            <a:t>dialogue</a:t>
          </a:r>
          <a:endParaRPr lang="en-US" sz="1400" kern="1200" dirty="0"/>
        </a:p>
      </dsp:txBody>
      <dsp:txXfrm>
        <a:off x="6176846" y="1159616"/>
        <a:ext cx="1405596" cy="323287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53999-1676-4039-805E-43075362618A}" type="datetimeFigureOut">
              <a:rPr lang="en-US" smtClean="0"/>
              <a:pPr/>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0FD03-D6A9-41A9-9E5C-B227CD1264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2 groups – volunteer a story with the pennies to share in your group</a:t>
            </a:r>
          </a:p>
          <a:p>
            <a:r>
              <a:rPr lang="en-CA" dirty="0" smtClean="0"/>
              <a:t>Share 1-2 stories in large group (Alison participate) Nancy tell her story at the end</a:t>
            </a:r>
            <a:endParaRPr lang="en-US" dirty="0"/>
          </a:p>
        </p:txBody>
      </p:sp>
      <p:sp>
        <p:nvSpPr>
          <p:cNvPr id="4" name="Slide Number Placeholder 3"/>
          <p:cNvSpPr>
            <a:spLocks noGrp="1"/>
          </p:cNvSpPr>
          <p:nvPr>
            <p:ph type="sldNum" sz="quarter" idx="10"/>
          </p:nvPr>
        </p:nvSpPr>
        <p:spPr/>
        <p:txBody>
          <a:bodyPr/>
          <a:lstStyle/>
          <a:p>
            <a:fld id="{19FEBBE9-B69F-4CB9-A66C-2FD1A451FE3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1DAA29-FA45-4174-9ED4-2800C396ED67}" type="slidenum">
              <a:rPr lang="en-CA" smtClean="0"/>
              <a:pPr/>
              <a:t>5</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1DAA29-FA45-4174-9ED4-2800C396ED67}" type="slidenum">
              <a:rPr lang="en-CA" smtClean="0"/>
              <a:pPr/>
              <a:t>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FEBBE9-B69F-4CB9-A66C-2FD1A451FE3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FEBBE9-B69F-4CB9-A66C-2FD1A451FE3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CA" dirty="0" smtClean="0"/>
              <a:t>Now lets look into the heart of what makes a great</a:t>
            </a:r>
            <a:r>
              <a:rPr lang="en-CA" baseline="0" dirty="0" smtClean="0"/>
              <a:t> mentor – your stories are the foundation for this process</a:t>
            </a:r>
            <a:endParaRPr lang="en-US" dirty="0"/>
          </a:p>
        </p:txBody>
      </p:sp>
      <p:sp>
        <p:nvSpPr>
          <p:cNvPr id="4" name="Slide Number Placeholder 3"/>
          <p:cNvSpPr>
            <a:spLocks noGrp="1"/>
          </p:cNvSpPr>
          <p:nvPr>
            <p:ph type="sldNum" sz="quarter" idx="10"/>
          </p:nvPr>
        </p:nvSpPr>
        <p:spPr/>
        <p:txBody>
          <a:bodyPr/>
          <a:lstStyle/>
          <a:p>
            <a:fld id="{19FEBBE9-B69F-4CB9-A66C-2FD1A451FE3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'Aristotle contemplates the bust of Homer', Rembrandt</a:t>
            </a:r>
            <a:endParaRPr lang="en-US" dirty="0"/>
          </a:p>
        </p:txBody>
      </p:sp>
      <p:sp>
        <p:nvSpPr>
          <p:cNvPr id="4" name="Slide Number Placeholder 3"/>
          <p:cNvSpPr>
            <a:spLocks noGrp="1"/>
          </p:cNvSpPr>
          <p:nvPr>
            <p:ph type="sldNum" sz="quarter" idx="10"/>
          </p:nvPr>
        </p:nvSpPr>
        <p:spPr/>
        <p:txBody>
          <a:bodyPr/>
          <a:lstStyle/>
          <a:p>
            <a:fld id="{19FEBBE9-B69F-4CB9-A66C-2FD1A451FE34}"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FEBBE9-B69F-4CB9-A66C-2FD1A451FE34}"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15CB88-3329-4A71-B98F-E22C65D5EAB5}"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AC168-2BC7-4ACE-9A45-6454A6F3A9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5CB88-3329-4A71-B98F-E22C65D5EAB5}"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AC168-2BC7-4ACE-9A45-6454A6F3A9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5CB88-3329-4A71-B98F-E22C65D5EAB5}"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AC168-2BC7-4ACE-9A45-6454A6F3A9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5CB88-3329-4A71-B98F-E22C65D5EAB5}"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AC168-2BC7-4ACE-9A45-6454A6F3A9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5CB88-3329-4A71-B98F-E22C65D5EAB5}"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AC168-2BC7-4ACE-9A45-6454A6F3A9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15CB88-3329-4A71-B98F-E22C65D5EAB5}"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AC168-2BC7-4ACE-9A45-6454A6F3A9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15CB88-3329-4A71-B98F-E22C65D5EAB5}" type="datetimeFigureOut">
              <a:rPr lang="en-US" smtClean="0"/>
              <a:pPr/>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AC168-2BC7-4ACE-9A45-6454A6F3A9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15CB88-3329-4A71-B98F-E22C65D5EAB5}" type="datetimeFigureOut">
              <a:rPr lang="en-US" smtClean="0"/>
              <a:pPr/>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AC168-2BC7-4ACE-9A45-6454A6F3A9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5CB88-3329-4A71-B98F-E22C65D5EAB5}" type="datetimeFigureOut">
              <a:rPr lang="en-US" smtClean="0"/>
              <a:pPr/>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AC168-2BC7-4ACE-9A45-6454A6F3A9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5CB88-3329-4A71-B98F-E22C65D5EAB5}"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AC168-2BC7-4ACE-9A45-6454A6F3A9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5CB88-3329-4A71-B98F-E22C65D5EAB5}"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AC168-2BC7-4ACE-9A45-6454A6F3A9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5CB88-3329-4A71-B98F-E22C65D5EAB5}" type="datetimeFigureOut">
              <a:rPr lang="en-US" smtClean="0"/>
              <a:pPr/>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AC168-2BC7-4ACE-9A45-6454A6F3A9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ted.com/talks/drew_dudley_everyday_leadership?language=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m2.edcp.educ.ubc.ca/mentoringbc/" TargetMode="Externa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96144"/>
          </a:xfrm>
        </p:spPr>
        <p:txBody>
          <a:bodyPr>
            <a:normAutofit/>
          </a:bodyPr>
          <a:lstStyle/>
          <a:p>
            <a:r>
              <a:rPr lang="en-CA" dirty="0" smtClean="0"/>
              <a:t>                 Goals </a:t>
            </a:r>
            <a:r>
              <a:rPr lang="en-CA" dirty="0" smtClean="0"/>
              <a:t>and principles</a:t>
            </a:r>
            <a:endParaRPr lang="en-US" dirty="0"/>
          </a:p>
        </p:txBody>
      </p:sp>
      <p:sp>
        <p:nvSpPr>
          <p:cNvPr id="3" name="Content Placeholder 2"/>
          <p:cNvSpPr>
            <a:spLocks noGrp="1"/>
          </p:cNvSpPr>
          <p:nvPr>
            <p:ph idx="1"/>
          </p:nvPr>
        </p:nvSpPr>
        <p:spPr>
          <a:xfrm>
            <a:off x="457200" y="1700808"/>
            <a:ext cx="8229600" cy="4752528"/>
          </a:xfrm>
        </p:spPr>
        <p:txBody>
          <a:bodyPr>
            <a:normAutofit fontScale="85000" lnSpcReduction="20000"/>
          </a:bodyPr>
          <a:lstStyle/>
          <a:p>
            <a:r>
              <a:rPr lang="en-CA" dirty="0" smtClean="0"/>
              <a:t>To provide a </a:t>
            </a:r>
            <a:r>
              <a:rPr lang="en-CA" b="1" dirty="0" smtClean="0">
                <a:solidFill>
                  <a:srgbClr val="7030A0"/>
                </a:solidFill>
              </a:rPr>
              <a:t>coherent, research-based and sustainable </a:t>
            </a:r>
            <a:r>
              <a:rPr lang="en-CA" dirty="0" smtClean="0"/>
              <a:t>system of support for teachers in their early years throughout the province</a:t>
            </a:r>
          </a:p>
          <a:p>
            <a:r>
              <a:rPr lang="en-CA" dirty="0" smtClean="0"/>
              <a:t>To be responsive to the </a:t>
            </a:r>
            <a:r>
              <a:rPr lang="en-CA" b="1" dirty="0" smtClean="0">
                <a:solidFill>
                  <a:srgbClr val="7030A0"/>
                </a:solidFill>
              </a:rPr>
              <a:t>diversity and distinctiveness </a:t>
            </a:r>
            <a:r>
              <a:rPr lang="en-CA" dirty="0" smtClean="0"/>
              <a:t>of district cultures and practices in all regions of BC</a:t>
            </a:r>
          </a:p>
          <a:p>
            <a:r>
              <a:rPr lang="en-CA" dirty="0" smtClean="0"/>
              <a:t>Mentorship is </a:t>
            </a:r>
            <a:r>
              <a:rPr lang="en-CA" b="1" dirty="0" smtClean="0">
                <a:solidFill>
                  <a:srgbClr val="7030A0"/>
                </a:solidFill>
              </a:rPr>
              <a:t>non-evaluative, non-remedial</a:t>
            </a:r>
            <a:r>
              <a:rPr lang="en-CA" dirty="0" smtClean="0"/>
              <a:t>, and participation is </a:t>
            </a:r>
            <a:r>
              <a:rPr lang="en-CA" b="1" dirty="0" smtClean="0">
                <a:solidFill>
                  <a:srgbClr val="7030A0"/>
                </a:solidFill>
              </a:rPr>
              <a:t>voluntary</a:t>
            </a:r>
          </a:p>
          <a:p>
            <a:r>
              <a:rPr lang="en-CA" dirty="0" smtClean="0"/>
              <a:t>Participation and organization  must demonstrate </a:t>
            </a:r>
            <a:r>
              <a:rPr lang="en-CA" b="1" dirty="0" smtClean="0">
                <a:solidFill>
                  <a:srgbClr val="7030A0"/>
                </a:solidFill>
              </a:rPr>
              <a:t>joint commitment from district administration and local</a:t>
            </a:r>
          </a:p>
          <a:p>
            <a:r>
              <a:rPr lang="en-CA" dirty="0" smtClean="0"/>
              <a:t>To reach out to </a:t>
            </a:r>
            <a:r>
              <a:rPr lang="en-CA" b="1" dirty="0" smtClean="0">
                <a:solidFill>
                  <a:srgbClr val="7030A0"/>
                </a:solidFill>
              </a:rPr>
              <a:t>rural </a:t>
            </a:r>
            <a:r>
              <a:rPr lang="en-CA" dirty="0" smtClean="0"/>
              <a:t>educators</a:t>
            </a:r>
          </a:p>
          <a:p>
            <a:r>
              <a:rPr lang="en-CA" dirty="0" smtClean="0"/>
              <a:t>To provide professional learning through </a:t>
            </a:r>
            <a:r>
              <a:rPr lang="en-CA" b="1" dirty="0" smtClean="0">
                <a:solidFill>
                  <a:srgbClr val="7030A0"/>
                </a:solidFill>
              </a:rPr>
              <a:t>inquiry and critical reflection </a:t>
            </a:r>
            <a:r>
              <a:rPr lang="en-CA" dirty="0" smtClean="0"/>
              <a:t>on practice.</a:t>
            </a:r>
          </a:p>
          <a:p>
            <a:endParaRPr lang="en-US" dirty="0"/>
          </a:p>
        </p:txBody>
      </p:sp>
      <p:pic>
        <p:nvPicPr>
          <p:cNvPr id="4" name="Picture 3" descr="C:\Users\wleslie\AppData\Roaming\OpenText\OTEdit\EC_entconnect\c2839501\2013 New Teacher Mentoring Project Header-Colour-Hi Res.jpg"/>
          <p:cNvPicPr/>
          <p:nvPr/>
        </p:nvPicPr>
        <p:blipFill>
          <a:blip r:embed="rId2" cstate="print"/>
          <a:srcRect/>
          <a:stretch>
            <a:fillRect/>
          </a:stretch>
        </p:blipFill>
        <p:spPr bwMode="auto">
          <a:xfrm>
            <a:off x="827584" y="764704"/>
            <a:ext cx="2162175" cy="619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4" y="456253"/>
            <a:ext cx="7824788" cy="1299897"/>
          </a:xfrm>
        </p:spPr>
        <p:txBody>
          <a:bodyPr>
            <a:noAutofit/>
          </a:bodyPr>
          <a:lstStyle/>
          <a:p>
            <a:pPr algn="ctr"/>
            <a:r>
              <a:rPr lang="en-US" sz="4000" b="1" dirty="0" smtClean="0">
                <a:solidFill>
                  <a:srgbClr val="000000"/>
                </a:solidFill>
                <a:effectLst/>
                <a:latin typeface="Calibri"/>
                <a:cs typeface="Calibri"/>
              </a:rPr>
              <a:t>Sharing our </a:t>
            </a:r>
            <a:r>
              <a:rPr lang="en-US" sz="4000" b="1" dirty="0" smtClean="0">
                <a:solidFill>
                  <a:srgbClr val="000000"/>
                </a:solidFill>
                <a:effectLst/>
                <a:latin typeface="Calibri"/>
                <a:cs typeface="Calibri"/>
              </a:rPr>
              <a:t>teaching </a:t>
            </a:r>
            <a:r>
              <a:rPr lang="en-US" sz="4000" b="1" dirty="0" smtClean="0">
                <a:solidFill>
                  <a:srgbClr val="000000"/>
                </a:solidFill>
                <a:effectLst/>
                <a:latin typeface="Calibri"/>
                <a:cs typeface="Calibri"/>
              </a:rPr>
              <a:t>work</a:t>
            </a:r>
            <a:endParaRPr lang="en-US" sz="3600" b="1" dirty="0">
              <a:solidFill>
                <a:srgbClr val="000000"/>
              </a:solidFill>
              <a:effectLst/>
              <a:latin typeface="Calibri"/>
              <a:cs typeface="Calibri"/>
            </a:endParaRPr>
          </a:p>
        </p:txBody>
      </p:sp>
      <p:sp>
        <p:nvSpPr>
          <p:cNvPr id="3" name="Content Placeholder 2"/>
          <p:cNvSpPr>
            <a:spLocks noGrp="1"/>
          </p:cNvSpPr>
          <p:nvPr>
            <p:ph idx="1"/>
          </p:nvPr>
        </p:nvSpPr>
        <p:spPr>
          <a:xfrm>
            <a:off x="910211" y="2060849"/>
            <a:ext cx="7420525" cy="4213274"/>
          </a:xfrm>
        </p:spPr>
        <p:txBody>
          <a:bodyPr>
            <a:noAutofit/>
          </a:bodyPr>
          <a:lstStyle/>
          <a:p>
            <a:pPr marL="0" indent="0">
              <a:buNone/>
            </a:pPr>
            <a:r>
              <a:rPr lang="en-US" sz="3600" dirty="0" smtClean="0">
                <a:solidFill>
                  <a:schemeClr val="tx1"/>
                </a:solidFill>
                <a:latin typeface="Calibri"/>
                <a:cs typeface="Calibri"/>
              </a:rPr>
              <a:t>Please speak about  </a:t>
            </a:r>
            <a:r>
              <a:rPr lang="en-US" sz="3600" dirty="0" smtClean="0">
                <a:latin typeface="Calibri"/>
                <a:cs typeface="Calibri"/>
              </a:rPr>
              <a:t>a</a:t>
            </a:r>
            <a:r>
              <a:rPr lang="en-US" sz="3600" dirty="0" smtClean="0">
                <a:solidFill>
                  <a:schemeClr val="tx1"/>
                </a:solidFill>
                <a:latin typeface="Calibri"/>
                <a:cs typeface="Calibri"/>
              </a:rPr>
              <a:t> ‘teaching and learning </a:t>
            </a:r>
            <a:r>
              <a:rPr lang="en-US" sz="3600" b="1" dirty="0" smtClean="0">
                <a:solidFill>
                  <a:schemeClr val="tx1"/>
                </a:solidFill>
                <a:latin typeface="Calibri"/>
                <a:cs typeface="Calibri"/>
              </a:rPr>
              <a:t>moment</a:t>
            </a:r>
            <a:r>
              <a:rPr lang="en-US" sz="3600" dirty="0" smtClean="0">
                <a:solidFill>
                  <a:schemeClr val="tx1"/>
                </a:solidFill>
                <a:latin typeface="Calibri"/>
                <a:cs typeface="Calibri"/>
              </a:rPr>
              <a:t>’ from the past week when: </a:t>
            </a:r>
          </a:p>
          <a:p>
            <a:pPr marL="0" indent="0">
              <a:buNone/>
            </a:pPr>
            <a:r>
              <a:rPr lang="en-CA" sz="3600" dirty="0" smtClean="0">
                <a:latin typeface="Calibri"/>
                <a:cs typeface="Calibri"/>
              </a:rPr>
              <a:t>You felt the most connected, engaged or affirmed as a teacher, or...</a:t>
            </a:r>
          </a:p>
          <a:p>
            <a:pPr marL="0" indent="0">
              <a:buNone/>
            </a:pPr>
            <a:r>
              <a:rPr lang="en-CA" sz="3600" dirty="0" smtClean="0">
                <a:solidFill>
                  <a:schemeClr val="tx1"/>
                </a:solidFill>
                <a:latin typeface="Calibri"/>
                <a:cs typeface="Calibri"/>
              </a:rPr>
              <a:t>You felt the most disconnected, disengaged or discouraged. </a:t>
            </a:r>
            <a:endParaRPr lang="en-US" sz="3600" dirty="0">
              <a:solidFill>
                <a:schemeClr val="tx1"/>
              </a:solidFill>
              <a:latin typeface="Calibri"/>
              <a:cs typeface="Calibri"/>
            </a:endParaRPr>
          </a:p>
        </p:txBody>
      </p:sp>
    </p:spTree>
    <p:extLst>
      <p:ext uri="{BB962C8B-B14F-4D97-AF65-F5344CB8AC3E}">
        <p14:creationId xmlns:p14="http://schemas.microsoft.com/office/powerpoint/2010/main" xmlns="" val="2687271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CA" sz="3600" b="1" dirty="0" smtClean="0"/>
              <a:t>Models of Teacher Induction</a:t>
            </a:r>
            <a:br>
              <a:rPr lang="en-CA" sz="3600" b="1" dirty="0" smtClean="0"/>
            </a:br>
            <a:r>
              <a:rPr lang="en-CA" sz="2400" dirty="0" smtClean="0"/>
              <a:t>(Sharon </a:t>
            </a:r>
            <a:r>
              <a:rPr lang="en-CA" sz="2400" dirty="0" err="1" smtClean="0"/>
              <a:t>Feiman-Nemser</a:t>
            </a:r>
            <a:r>
              <a:rPr lang="en-CA" sz="2400" dirty="0" smtClean="0"/>
              <a:t>, 2012)</a:t>
            </a:r>
            <a:endParaRPr lang="en-US" sz="2400" dirty="0"/>
          </a:p>
        </p:txBody>
      </p:sp>
      <p:graphicFrame>
        <p:nvGraphicFramePr>
          <p:cNvPr id="7" name="Content Placeholder 6"/>
          <p:cNvGraphicFramePr>
            <a:graphicFrameLocks noGrp="1"/>
          </p:cNvGraphicFramePr>
          <p:nvPr>
            <p:ph idx="1"/>
          </p:nvPr>
        </p:nvGraphicFramePr>
        <p:xfrm>
          <a:off x="179512" y="1386799"/>
          <a:ext cx="8712968" cy="5471201"/>
        </p:xfrm>
        <a:graphic>
          <a:graphicData uri="http://schemas.openxmlformats.org/drawingml/2006/table">
            <a:tbl>
              <a:tblPr firstRow="1" bandRow="1">
                <a:tableStyleId>{5C22544A-7EE6-4342-B048-85BDC9FD1C3A}</a:tableStyleId>
              </a:tblPr>
              <a:tblGrid>
                <a:gridCol w="1764412"/>
                <a:gridCol w="2592072"/>
                <a:gridCol w="2178242"/>
                <a:gridCol w="2178242"/>
              </a:tblGrid>
              <a:tr h="767607">
                <a:tc>
                  <a:txBody>
                    <a:bodyPr/>
                    <a:lstStyle/>
                    <a:p>
                      <a:endParaRPr lang="en-US" b="1" i="1" dirty="0"/>
                    </a:p>
                  </a:txBody>
                  <a:tcPr/>
                </a:tc>
                <a:tc>
                  <a:txBody>
                    <a:bodyPr/>
                    <a:lstStyle/>
                    <a:p>
                      <a:r>
                        <a:rPr lang="en-CA" sz="2400" dirty="0" smtClean="0">
                          <a:solidFill>
                            <a:srgbClr val="002060"/>
                          </a:solidFill>
                        </a:rPr>
                        <a:t>Goals</a:t>
                      </a:r>
                      <a:endParaRPr lang="en-US" sz="2400" dirty="0">
                        <a:solidFill>
                          <a:srgbClr val="002060"/>
                        </a:solidFill>
                      </a:endParaRPr>
                    </a:p>
                  </a:txBody>
                  <a:tcPr/>
                </a:tc>
                <a:tc>
                  <a:txBody>
                    <a:bodyPr/>
                    <a:lstStyle/>
                    <a:p>
                      <a:r>
                        <a:rPr lang="en-CA" sz="2400" dirty="0" smtClean="0">
                          <a:solidFill>
                            <a:srgbClr val="002060"/>
                          </a:solidFill>
                        </a:rPr>
                        <a:t>Components</a:t>
                      </a:r>
                      <a:endParaRPr lang="en-US" sz="2400" dirty="0">
                        <a:solidFill>
                          <a:srgbClr val="002060"/>
                        </a:solidFill>
                      </a:endParaRPr>
                    </a:p>
                  </a:txBody>
                  <a:tcPr/>
                </a:tc>
                <a:tc>
                  <a:txBody>
                    <a:bodyPr/>
                    <a:lstStyle/>
                    <a:p>
                      <a:r>
                        <a:rPr lang="en-CA" sz="2400" dirty="0" smtClean="0">
                          <a:solidFill>
                            <a:srgbClr val="002060"/>
                          </a:solidFill>
                        </a:rPr>
                        <a:t>Outcomes</a:t>
                      </a:r>
                      <a:endParaRPr lang="en-US" sz="2400" dirty="0">
                        <a:solidFill>
                          <a:srgbClr val="002060"/>
                        </a:solidFill>
                      </a:endParaRPr>
                    </a:p>
                  </a:txBody>
                  <a:tcPr/>
                </a:tc>
              </a:tr>
              <a:tr h="4703594">
                <a:tc>
                  <a:txBody>
                    <a:bodyPr/>
                    <a:lstStyle/>
                    <a:p>
                      <a:r>
                        <a:rPr lang="en-CA" sz="2000" b="1" i="1" kern="1200" dirty="0" smtClean="0">
                          <a:solidFill>
                            <a:srgbClr val="002060"/>
                          </a:solidFill>
                          <a:latin typeface="+mn-lt"/>
                          <a:ea typeface="+mn-ea"/>
                          <a:cs typeface="+mn-cs"/>
                        </a:rPr>
                        <a:t>Induction as Temporary Support</a:t>
                      </a:r>
                      <a:endParaRPr lang="en-US" sz="2000" b="1" i="1" kern="1200" dirty="0">
                        <a:solidFill>
                          <a:srgbClr val="002060"/>
                        </a:solidFill>
                        <a:latin typeface="+mn-lt"/>
                        <a:ea typeface="+mn-ea"/>
                        <a:cs typeface="+mn-cs"/>
                      </a:endParaRPr>
                    </a:p>
                  </a:txBody>
                  <a:tcPr/>
                </a:tc>
                <a:tc>
                  <a:txBody>
                    <a:bodyPr/>
                    <a:lstStyle/>
                    <a:p>
                      <a:r>
                        <a:rPr lang="en-CA" sz="2400" dirty="0" smtClean="0"/>
                        <a:t>Ease transition into teaching.</a:t>
                      </a:r>
                    </a:p>
                    <a:p>
                      <a:endParaRPr lang="en-CA" sz="2400" dirty="0" smtClean="0"/>
                    </a:p>
                    <a:p>
                      <a:r>
                        <a:rPr lang="en-CA" sz="2400" dirty="0" smtClean="0"/>
                        <a:t>Reduce stress and address problems of beginning teachers.</a:t>
                      </a:r>
                      <a:endParaRPr lang="en-US" sz="2400" dirty="0"/>
                    </a:p>
                  </a:txBody>
                  <a:tcPr/>
                </a:tc>
                <a:tc>
                  <a:txBody>
                    <a:bodyPr/>
                    <a:lstStyle/>
                    <a:p>
                      <a:r>
                        <a:rPr lang="en-CA" sz="2400" dirty="0" smtClean="0"/>
                        <a:t>Reduce workload.</a:t>
                      </a:r>
                    </a:p>
                    <a:p>
                      <a:endParaRPr lang="en-CA" sz="2400" dirty="0" smtClean="0"/>
                    </a:p>
                    <a:p>
                      <a:r>
                        <a:rPr lang="en-CA" sz="2400" dirty="0" smtClean="0"/>
                        <a:t>Orientation</a:t>
                      </a:r>
                      <a:r>
                        <a:rPr lang="en-CA" sz="2400" baseline="0" dirty="0" smtClean="0"/>
                        <a:t> to school and community.</a:t>
                      </a:r>
                    </a:p>
                    <a:p>
                      <a:endParaRPr lang="en-CA" sz="2400" baseline="0" dirty="0" smtClean="0"/>
                    </a:p>
                    <a:p>
                      <a:r>
                        <a:rPr lang="en-CA" sz="2400" baseline="0" dirty="0" smtClean="0"/>
                        <a:t>Informal buddy system, offering advice and emotional support.</a:t>
                      </a:r>
                      <a:endParaRPr lang="en-US" sz="2400" dirty="0"/>
                    </a:p>
                  </a:txBody>
                  <a:tcPr/>
                </a:tc>
                <a:tc>
                  <a:txBody>
                    <a:bodyPr/>
                    <a:lstStyle/>
                    <a:p>
                      <a:r>
                        <a:rPr lang="en-CA" sz="2400" dirty="0" smtClean="0"/>
                        <a:t>Teacher</a:t>
                      </a:r>
                      <a:r>
                        <a:rPr lang="en-CA" sz="2400" baseline="0" dirty="0" smtClean="0"/>
                        <a:t> survival and retention.</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fld id="{5932A8BB-A4DE-423E-B740-5991708712A4}"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b="1" dirty="0" smtClean="0"/>
              <a:t>Models of Teacher Induction</a:t>
            </a:r>
            <a:br>
              <a:rPr lang="en-CA" sz="4000" b="1" dirty="0" smtClean="0"/>
            </a:br>
            <a:r>
              <a:rPr lang="en-CA" sz="3200" dirty="0" smtClean="0"/>
              <a:t>(Sharon </a:t>
            </a:r>
            <a:r>
              <a:rPr lang="en-CA" sz="3200" dirty="0" err="1" smtClean="0"/>
              <a:t>Feiman-Nemser</a:t>
            </a:r>
            <a:r>
              <a:rPr lang="en-CA" sz="3200" dirty="0" smtClean="0"/>
              <a:t>, 2012)</a:t>
            </a:r>
            <a:endParaRPr lang="en-US" dirty="0"/>
          </a:p>
        </p:txBody>
      </p:sp>
      <p:graphicFrame>
        <p:nvGraphicFramePr>
          <p:cNvPr id="5" name="Content Placeholder 4"/>
          <p:cNvGraphicFramePr>
            <a:graphicFrameLocks noGrp="1"/>
          </p:cNvGraphicFramePr>
          <p:nvPr>
            <p:ph idx="1"/>
          </p:nvPr>
        </p:nvGraphicFramePr>
        <p:xfrm>
          <a:off x="179512" y="1600200"/>
          <a:ext cx="8712968" cy="5197486"/>
        </p:xfrm>
        <a:graphic>
          <a:graphicData uri="http://schemas.openxmlformats.org/drawingml/2006/table">
            <a:tbl>
              <a:tblPr firstRow="1" bandRow="1">
                <a:tableStyleId>{5C22544A-7EE6-4342-B048-85BDC9FD1C3A}</a:tableStyleId>
              </a:tblPr>
              <a:tblGrid>
                <a:gridCol w="1764412"/>
                <a:gridCol w="2287122"/>
                <a:gridCol w="2504458"/>
                <a:gridCol w="2156976"/>
              </a:tblGrid>
              <a:tr h="694634">
                <a:tc>
                  <a:txBody>
                    <a:bodyPr/>
                    <a:lstStyle/>
                    <a:p>
                      <a:endParaRPr lang="en-US" dirty="0"/>
                    </a:p>
                  </a:txBody>
                  <a:tcPr/>
                </a:tc>
                <a:tc>
                  <a:txBody>
                    <a:bodyPr/>
                    <a:lstStyle/>
                    <a:p>
                      <a:r>
                        <a:rPr lang="en-CA" sz="2400" dirty="0" smtClean="0">
                          <a:solidFill>
                            <a:srgbClr val="002060"/>
                          </a:solidFill>
                        </a:rPr>
                        <a:t>Goals</a:t>
                      </a:r>
                      <a:endParaRPr lang="en-US" sz="2400" dirty="0">
                        <a:solidFill>
                          <a:srgbClr val="002060"/>
                        </a:solidFill>
                      </a:endParaRPr>
                    </a:p>
                  </a:txBody>
                  <a:tcPr/>
                </a:tc>
                <a:tc>
                  <a:txBody>
                    <a:bodyPr/>
                    <a:lstStyle/>
                    <a:p>
                      <a:r>
                        <a:rPr lang="en-CA" sz="2400" dirty="0" smtClean="0">
                          <a:solidFill>
                            <a:srgbClr val="002060"/>
                          </a:solidFill>
                        </a:rPr>
                        <a:t>Components</a:t>
                      </a:r>
                      <a:endParaRPr lang="en-US" sz="240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dirty="0" smtClean="0">
                          <a:solidFill>
                            <a:srgbClr val="002060"/>
                          </a:solidFill>
                        </a:rPr>
                        <a:t>Outcomes</a:t>
                      </a:r>
                      <a:endParaRPr lang="en-US" sz="2400" dirty="0" smtClean="0">
                        <a:solidFill>
                          <a:srgbClr val="002060"/>
                        </a:solidFill>
                      </a:endParaRPr>
                    </a:p>
                    <a:p>
                      <a:endParaRPr lang="en-US" sz="2400" dirty="0">
                        <a:solidFill>
                          <a:srgbClr val="002060"/>
                        </a:solidFill>
                      </a:endParaRPr>
                    </a:p>
                  </a:txBody>
                  <a:tcPr/>
                </a:tc>
              </a:tr>
              <a:tr h="4374526">
                <a:tc>
                  <a:txBody>
                    <a:bodyPr/>
                    <a:lstStyle/>
                    <a:p>
                      <a:r>
                        <a:rPr lang="en-CA" sz="2000" b="1" i="1" dirty="0" smtClean="0"/>
                        <a:t>Induction as Individualized Professional Development</a:t>
                      </a:r>
                      <a:endParaRPr lang="en-US" sz="2000" b="1" i="1" dirty="0"/>
                    </a:p>
                  </a:txBody>
                  <a:tcPr/>
                </a:tc>
                <a:tc>
                  <a:txBody>
                    <a:bodyPr/>
                    <a:lstStyle/>
                    <a:p>
                      <a:r>
                        <a:rPr lang="en-CA" sz="2000" dirty="0" smtClean="0"/>
                        <a:t>Foster new teacher development.</a:t>
                      </a:r>
                    </a:p>
                    <a:p>
                      <a:endParaRPr lang="en-CA" sz="2000" dirty="0" smtClean="0"/>
                    </a:p>
                    <a:p>
                      <a:r>
                        <a:rPr lang="en-CA" sz="2000" dirty="0" smtClean="0"/>
                        <a:t>Promote more effective teaching and learning for all students.</a:t>
                      </a:r>
                      <a:endParaRPr lang="en-US" sz="2000" dirty="0"/>
                    </a:p>
                  </a:txBody>
                  <a:tcPr/>
                </a:tc>
                <a:tc>
                  <a:txBody>
                    <a:bodyPr/>
                    <a:lstStyle/>
                    <a:p>
                      <a:r>
                        <a:rPr lang="en-CA" sz="2000" dirty="0" smtClean="0"/>
                        <a:t>Orientation to school and community.</a:t>
                      </a:r>
                      <a:r>
                        <a:rPr lang="en-CA" sz="2000" baseline="0" dirty="0" smtClean="0"/>
                        <a:t> </a:t>
                      </a:r>
                    </a:p>
                    <a:p>
                      <a:endParaRPr lang="en-CA" sz="2000" baseline="0" dirty="0" smtClean="0"/>
                    </a:p>
                    <a:p>
                      <a:r>
                        <a:rPr lang="en-CA" sz="2000" baseline="0" dirty="0" smtClean="0"/>
                        <a:t>Reduced workload.</a:t>
                      </a:r>
                    </a:p>
                    <a:p>
                      <a:endParaRPr lang="en-CA" sz="2000" baseline="0" dirty="0" smtClean="0"/>
                    </a:p>
                    <a:p>
                      <a:r>
                        <a:rPr lang="en-CA" sz="2000" baseline="0" dirty="0" smtClean="0"/>
                        <a:t>Curricular guidance.</a:t>
                      </a:r>
                    </a:p>
                    <a:p>
                      <a:endParaRPr lang="en-CA" sz="2000" baseline="0" dirty="0" smtClean="0"/>
                    </a:p>
                    <a:p>
                      <a:r>
                        <a:rPr lang="en-CA" sz="2000" baseline="0" dirty="0" smtClean="0"/>
                        <a:t>Serious mentoring for at least two years.</a:t>
                      </a:r>
                    </a:p>
                    <a:p>
                      <a:endParaRPr lang="en-CA" sz="2000" baseline="0" dirty="0" smtClean="0"/>
                    </a:p>
                    <a:p>
                      <a:r>
                        <a:rPr lang="en-CA" sz="2000" baseline="0" dirty="0" smtClean="0"/>
                        <a:t>Administrative support.</a:t>
                      </a:r>
                      <a:endParaRPr lang="en-US" sz="2000" dirty="0"/>
                    </a:p>
                  </a:txBody>
                  <a:tcPr/>
                </a:tc>
                <a:tc>
                  <a:txBody>
                    <a:bodyPr/>
                    <a:lstStyle/>
                    <a:p>
                      <a:r>
                        <a:rPr lang="en-CA" sz="2000" dirty="0" smtClean="0"/>
                        <a:t>Improved</a:t>
                      </a:r>
                      <a:r>
                        <a:rPr lang="en-CA" sz="2000" baseline="0" dirty="0" smtClean="0"/>
                        <a:t> teaching and learning.</a:t>
                      </a:r>
                    </a:p>
                    <a:p>
                      <a:endParaRPr lang="en-CA" sz="2000" baseline="0" dirty="0" smtClean="0"/>
                    </a:p>
                    <a:p>
                      <a:r>
                        <a:rPr lang="en-CA" sz="2000" baseline="0" dirty="0" smtClean="0"/>
                        <a:t>Teacher satisfaction and retention.</a:t>
                      </a:r>
                      <a:endParaRPr lang="en-US" sz="2000" dirty="0"/>
                    </a:p>
                  </a:txBody>
                  <a:tcPr/>
                </a:tc>
              </a:tr>
            </a:tbl>
          </a:graphicData>
        </a:graphic>
      </p:graphicFrame>
      <p:sp>
        <p:nvSpPr>
          <p:cNvPr id="4" name="Slide Number Placeholder 3"/>
          <p:cNvSpPr>
            <a:spLocks noGrp="1"/>
          </p:cNvSpPr>
          <p:nvPr>
            <p:ph type="sldNum" sz="quarter" idx="12"/>
          </p:nvPr>
        </p:nvSpPr>
        <p:spPr/>
        <p:txBody>
          <a:bodyPr/>
          <a:lstStyle/>
          <a:p>
            <a:fld id="{5932A8BB-A4DE-423E-B740-5991708712A4}"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b="1" dirty="0" smtClean="0"/>
              <a:t>Models of Teacher Induction</a:t>
            </a:r>
            <a:br>
              <a:rPr lang="en-CA" sz="4000" b="1" dirty="0" smtClean="0"/>
            </a:br>
            <a:r>
              <a:rPr lang="en-CA" sz="3200" dirty="0" smtClean="0"/>
              <a:t>(Sharon </a:t>
            </a:r>
            <a:r>
              <a:rPr lang="en-CA" sz="3200" dirty="0" err="1" smtClean="0"/>
              <a:t>Feiman-Nemser</a:t>
            </a:r>
            <a:r>
              <a:rPr lang="en-CA" sz="3200" dirty="0" smtClean="0"/>
              <a:t>, 2012)</a:t>
            </a:r>
            <a:endParaRPr lang="en-US" dirty="0"/>
          </a:p>
        </p:txBody>
      </p:sp>
      <p:graphicFrame>
        <p:nvGraphicFramePr>
          <p:cNvPr id="5" name="Content Placeholder 4"/>
          <p:cNvGraphicFramePr>
            <a:graphicFrameLocks noGrp="1"/>
          </p:cNvGraphicFramePr>
          <p:nvPr>
            <p:ph idx="1"/>
          </p:nvPr>
        </p:nvGraphicFramePr>
        <p:xfrm>
          <a:off x="0" y="1484784"/>
          <a:ext cx="9036497" cy="5168843"/>
        </p:xfrm>
        <a:graphic>
          <a:graphicData uri="http://schemas.openxmlformats.org/drawingml/2006/table">
            <a:tbl>
              <a:tblPr firstRow="1" bandRow="1">
                <a:tableStyleId>{5C22544A-7EE6-4342-B048-85BDC9FD1C3A}</a:tableStyleId>
              </a:tblPr>
              <a:tblGrid>
                <a:gridCol w="1750860"/>
                <a:gridCol w="2616780"/>
                <a:gridCol w="2033212"/>
                <a:gridCol w="2635645"/>
              </a:tblGrid>
              <a:tr h="675245">
                <a:tc>
                  <a:txBody>
                    <a:bodyPr/>
                    <a:lstStyle/>
                    <a:p>
                      <a:endParaRPr lang="en-US" dirty="0"/>
                    </a:p>
                  </a:txBody>
                  <a:tcPr/>
                </a:tc>
                <a:tc>
                  <a:txBody>
                    <a:bodyPr/>
                    <a:lstStyle/>
                    <a:p>
                      <a:r>
                        <a:rPr lang="en-CA" sz="2400" dirty="0" smtClean="0">
                          <a:solidFill>
                            <a:srgbClr val="002060"/>
                          </a:solidFill>
                        </a:rPr>
                        <a:t>Goals</a:t>
                      </a:r>
                      <a:endParaRPr lang="en-US" sz="2400" dirty="0">
                        <a:solidFill>
                          <a:srgbClr val="002060"/>
                        </a:solidFill>
                      </a:endParaRPr>
                    </a:p>
                  </a:txBody>
                  <a:tcPr/>
                </a:tc>
                <a:tc>
                  <a:txBody>
                    <a:bodyPr/>
                    <a:lstStyle/>
                    <a:p>
                      <a:r>
                        <a:rPr lang="en-CA" sz="2400" dirty="0" smtClean="0">
                          <a:solidFill>
                            <a:srgbClr val="002060"/>
                          </a:solidFill>
                        </a:rPr>
                        <a:t>Components</a:t>
                      </a:r>
                      <a:endParaRPr lang="en-US" sz="240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dirty="0" smtClean="0">
                          <a:solidFill>
                            <a:srgbClr val="002060"/>
                          </a:solidFill>
                        </a:rPr>
                        <a:t>Outcomes</a:t>
                      </a:r>
                      <a:endParaRPr lang="en-US" sz="2400" dirty="0" smtClean="0">
                        <a:solidFill>
                          <a:srgbClr val="002060"/>
                        </a:solidFill>
                      </a:endParaRPr>
                    </a:p>
                    <a:p>
                      <a:endParaRPr lang="en-US" dirty="0"/>
                    </a:p>
                  </a:txBody>
                  <a:tcPr/>
                </a:tc>
              </a:tr>
              <a:tr h="4437323">
                <a:tc>
                  <a:txBody>
                    <a:bodyPr/>
                    <a:lstStyle/>
                    <a:p>
                      <a:r>
                        <a:rPr lang="en-CA" sz="1800" b="1" i="1" dirty="0" smtClean="0"/>
                        <a:t>Induction</a:t>
                      </a:r>
                      <a:r>
                        <a:rPr lang="en-CA" sz="1800" b="1" i="1" baseline="0" dirty="0" smtClean="0"/>
                        <a:t> as Cultural Transformation</a:t>
                      </a:r>
                      <a:endParaRPr lang="en-US" sz="1800" b="1" i="1" dirty="0"/>
                    </a:p>
                  </a:txBody>
                  <a:tcPr/>
                </a:tc>
                <a:tc>
                  <a:txBody>
                    <a:bodyPr/>
                    <a:lstStyle/>
                    <a:p>
                      <a:r>
                        <a:rPr lang="en-CA" sz="1800" b="0" dirty="0" smtClean="0"/>
                        <a:t>Reduce</a:t>
                      </a:r>
                      <a:r>
                        <a:rPr lang="en-CA" sz="1800" b="0" baseline="0" dirty="0" smtClean="0"/>
                        <a:t> teacher isolation.</a:t>
                      </a:r>
                    </a:p>
                    <a:p>
                      <a:endParaRPr lang="en-CA" sz="1800" b="0" baseline="0" dirty="0" smtClean="0"/>
                    </a:p>
                    <a:p>
                      <a:r>
                        <a:rPr lang="en-CA" sz="1800" b="0" baseline="0" dirty="0" smtClean="0"/>
                        <a:t>Incorporate new teachers into an integrated school community that supports continuous learning of all teachers.</a:t>
                      </a:r>
                    </a:p>
                    <a:p>
                      <a:endParaRPr lang="en-CA" sz="1800" b="0" baseline="0" dirty="0" smtClean="0"/>
                    </a:p>
                    <a:p>
                      <a:r>
                        <a:rPr lang="en-CA" sz="1800" b="0" baseline="0" dirty="0" smtClean="0"/>
                        <a:t>Promote more effective teaching and learning for all students. </a:t>
                      </a:r>
                    </a:p>
                    <a:p>
                      <a:endParaRPr lang="en-CA" sz="1800" b="0" baseline="0" dirty="0" smtClean="0"/>
                    </a:p>
                    <a:p>
                      <a:r>
                        <a:rPr lang="en-CA" sz="1800" b="0" baseline="0" dirty="0" smtClean="0"/>
                        <a:t>More equitable schools.</a:t>
                      </a:r>
                      <a:r>
                        <a:rPr lang="en-CA" sz="1600" baseline="0" dirty="0" smtClean="0"/>
                        <a:t> </a:t>
                      </a:r>
                      <a:endParaRPr lang="en-US" sz="1600" baseline="0" dirty="0" smtClean="0"/>
                    </a:p>
                    <a:p>
                      <a:endParaRPr lang="en-CA" sz="1600" baseline="0" dirty="0" smtClean="0"/>
                    </a:p>
                  </a:txBody>
                  <a:tcPr/>
                </a:tc>
                <a:tc>
                  <a:txBody>
                    <a:bodyPr/>
                    <a:lstStyle/>
                    <a:p>
                      <a:r>
                        <a:rPr lang="en-CA" sz="1800" dirty="0" smtClean="0"/>
                        <a:t>Reduced workload or team teaching assignment.</a:t>
                      </a:r>
                    </a:p>
                    <a:p>
                      <a:endParaRPr lang="en-CA" sz="1800" dirty="0" smtClean="0"/>
                    </a:p>
                    <a:p>
                      <a:r>
                        <a:rPr lang="en-CA" sz="1800" dirty="0" smtClean="0"/>
                        <a:t>Serious mentoring.</a:t>
                      </a:r>
                    </a:p>
                    <a:p>
                      <a:endParaRPr lang="en-CA" sz="1800" dirty="0" smtClean="0"/>
                    </a:p>
                    <a:p>
                      <a:r>
                        <a:rPr lang="en-CA" sz="1800" dirty="0" smtClean="0"/>
                        <a:t>Intergenerational learning teams. </a:t>
                      </a:r>
                    </a:p>
                    <a:p>
                      <a:endParaRPr lang="en-CA" sz="1800" dirty="0" smtClean="0"/>
                    </a:p>
                    <a:p>
                      <a:r>
                        <a:rPr lang="en-CA" sz="1800" dirty="0" smtClean="0"/>
                        <a:t>Administrative</a:t>
                      </a:r>
                      <a:r>
                        <a:rPr lang="en-CA" sz="1800" baseline="0" dirty="0" smtClean="0"/>
                        <a:t> </a:t>
                      </a:r>
                      <a:r>
                        <a:rPr lang="en-CA" sz="1800" dirty="0" smtClean="0"/>
                        <a:t> involvement.</a:t>
                      </a:r>
                      <a:endParaRPr lang="en-US" sz="1800" dirty="0"/>
                    </a:p>
                  </a:txBody>
                  <a:tcPr/>
                </a:tc>
                <a:tc>
                  <a:txBody>
                    <a:bodyPr/>
                    <a:lstStyle/>
                    <a:p>
                      <a:r>
                        <a:rPr lang="en-CA" sz="1800" b="0" dirty="0" smtClean="0"/>
                        <a:t>Continuous</a:t>
                      </a:r>
                      <a:r>
                        <a:rPr lang="en-CA" sz="1800" b="0" baseline="0" dirty="0" smtClean="0"/>
                        <a:t> learning of all teachers.</a:t>
                      </a:r>
                    </a:p>
                    <a:p>
                      <a:endParaRPr lang="en-CA" sz="1800" b="0" baseline="0" dirty="0" smtClean="0"/>
                    </a:p>
                    <a:p>
                      <a:r>
                        <a:rPr lang="en-CA" sz="1800" b="0" baseline="0" dirty="0" smtClean="0"/>
                        <a:t>Collective responsibility for teaching and learning. </a:t>
                      </a:r>
                    </a:p>
                    <a:p>
                      <a:endParaRPr lang="en-US" sz="1800" b="0" baseline="0" dirty="0" smtClean="0"/>
                    </a:p>
                    <a:p>
                      <a:r>
                        <a:rPr lang="en-CA" sz="1800" b="0" baseline="0" dirty="0" smtClean="0"/>
                        <a:t>Quality learning environment for students.</a:t>
                      </a:r>
                    </a:p>
                    <a:p>
                      <a:endParaRPr lang="en-CA" sz="1800" b="0" baseline="0" dirty="0"/>
                    </a:p>
                    <a:p>
                      <a:r>
                        <a:rPr lang="en-CA" sz="1800" b="0" baseline="0" dirty="0" smtClean="0"/>
                        <a:t>Increased student achievement. </a:t>
                      </a:r>
                    </a:p>
                    <a:p>
                      <a:endParaRPr lang="en-CA" sz="1800" b="0" baseline="0" dirty="0" smtClean="0"/>
                    </a:p>
                    <a:p>
                      <a:r>
                        <a:rPr lang="en-CA" sz="1800" b="0" baseline="0" dirty="0" smtClean="0"/>
                        <a:t>Rewarding career path for teachers. </a:t>
                      </a:r>
                    </a:p>
                  </a:txBody>
                  <a:tcPr/>
                </a:tc>
              </a:tr>
            </a:tbl>
          </a:graphicData>
        </a:graphic>
      </p:graphicFrame>
      <p:sp>
        <p:nvSpPr>
          <p:cNvPr id="4" name="Slide Number Placeholder 3"/>
          <p:cNvSpPr>
            <a:spLocks noGrp="1"/>
          </p:cNvSpPr>
          <p:nvPr>
            <p:ph type="sldNum" sz="quarter" idx="12"/>
          </p:nvPr>
        </p:nvSpPr>
        <p:spPr/>
        <p:txBody>
          <a:bodyPr/>
          <a:lstStyle/>
          <a:p>
            <a:fld id="{5932A8BB-A4DE-423E-B740-5991708712A4}"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4400" dirty="0" smtClean="0"/>
              <a:t>What are the key ideas emerging from your conversation about what you value in mentorship for this district/local?          </a:t>
            </a:r>
            <a:endParaRPr lang="en-US"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Mentor-92825919.jpg"/>
          <p:cNvPicPr>
            <a:picLocks noChangeAspect="1"/>
          </p:cNvPicPr>
          <p:nvPr/>
        </p:nvPicPr>
        <p:blipFill>
          <a:blip r:embed="rId3" cstate="print"/>
          <a:srcRect t="15556" b="14444"/>
          <a:stretch>
            <a:fillRect/>
          </a:stretch>
        </p:blipFill>
        <p:spPr>
          <a:xfrm>
            <a:off x="1043608" y="1772816"/>
            <a:ext cx="7200800" cy="4464496"/>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457200" y="404664"/>
            <a:ext cx="8229600" cy="1008112"/>
          </a:xfrm>
        </p:spPr>
        <p:txBody>
          <a:bodyPr>
            <a:normAutofit/>
          </a:bodyPr>
          <a:lstStyle/>
          <a:p>
            <a:r>
              <a:rPr lang="en-CA" dirty="0" smtClean="0"/>
              <a:t>The Story of the Original Mentor</a:t>
            </a:r>
            <a:endParaRPr lang="en-US" dirty="0"/>
          </a:p>
        </p:txBody>
      </p:sp>
      <p:sp>
        <p:nvSpPr>
          <p:cNvPr id="4" name="Slide Number Placeholder 3"/>
          <p:cNvSpPr>
            <a:spLocks noGrp="1"/>
          </p:cNvSpPr>
          <p:nvPr>
            <p:ph type="sldNum" sz="quarter" idx="12"/>
          </p:nvPr>
        </p:nvSpPr>
        <p:spPr/>
        <p:txBody>
          <a:bodyPr/>
          <a:lstStyle/>
          <a:p>
            <a:fld id="{BCFCEF92-C1FC-484A-BA9F-B3037E642845}" type="slidenum">
              <a:rPr lang="en-US" smtClean="0"/>
              <a:pPr/>
              <a:t>15</a:t>
            </a:fld>
            <a:endParaRPr lang="en-US"/>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16832"/>
          </a:xfrm>
        </p:spPr>
        <p:txBody>
          <a:bodyPr>
            <a:normAutofit fontScale="90000"/>
          </a:bodyPr>
          <a:lstStyle/>
          <a:p>
            <a:r>
              <a:rPr lang="en-CA" u="sng" dirty="0" smtClean="0">
                <a:hlinkClick r:id="rId2"/>
              </a:rPr>
              <a:t>Drew Dudley</a:t>
            </a:r>
            <a:r>
              <a:rPr lang="en-CA" dirty="0" smtClean="0">
                <a:hlinkClick r:id="rId2"/>
              </a:rPr>
              <a:t/>
            </a:r>
            <a:br>
              <a:rPr lang="en-CA" dirty="0" smtClean="0">
                <a:hlinkClick r:id="rId2"/>
              </a:rPr>
            </a:br>
            <a:r>
              <a:rPr lang="en-CA" dirty="0" smtClean="0">
                <a:hlinkClick r:id="rId2"/>
              </a:rPr>
              <a:t>Everyday Leadership</a:t>
            </a:r>
            <a:r>
              <a:rPr lang="en-US" dirty="0" smtClean="0">
                <a:hlinkClick r:id="rId2"/>
              </a:rPr>
              <a:t/>
            </a:r>
            <a:br>
              <a:rPr lang="en-US" dirty="0" smtClean="0">
                <a:hlinkClick r:id="rId2"/>
              </a:rPr>
            </a:b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755576" y="1412776"/>
            <a:ext cx="734481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Solo Write</a:t>
            </a:r>
            <a:r>
              <a:rPr lang="en-CA" dirty="0" smtClean="0"/>
              <a:t>... </a:t>
            </a:r>
            <a:endParaRPr lang="en-US" dirty="0"/>
          </a:p>
        </p:txBody>
      </p:sp>
      <p:sp>
        <p:nvSpPr>
          <p:cNvPr id="3" name="Content Placeholder 2"/>
          <p:cNvSpPr>
            <a:spLocks noGrp="1"/>
          </p:cNvSpPr>
          <p:nvPr>
            <p:ph idx="1"/>
          </p:nvPr>
        </p:nvSpPr>
        <p:spPr/>
        <p:txBody>
          <a:bodyPr/>
          <a:lstStyle/>
          <a:p>
            <a:r>
              <a:rPr lang="en-CA" dirty="0" smtClean="0"/>
              <a:t>Who was an individual who provided real support for you at a critical point in your becoming a teacher, or teaching career? </a:t>
            </a:r>
          </a:p>
          <a:p>
            <a:r>
              <a:rPr lang="en-CA" dirty="0" smtClean="0"/>
              <a:t>How did they contribute to your growth and development?</a:t>
            </a:r>
          </a:p>
          <a:p>
            <a:r>
              <a:rPr lang="en-CA" dirty="0" smtClean="0"/>
              <a:t>What lesson did you learn from them?</a:t>
            </a:r>
          </a:p>
          <a:p>
            <a:r>
              <a:rPr lang="en-CA" dirty="0" smtClean="0"/>
              <a:t>If they were in the room with us right now, what would you want to say to them?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 your groups:</a:t>
            </a:r>
            <a:endParaRPr lang="en-US" b="1" dirty="0"/>
          </a:p>
        </p:txBody>
      </p:sp>
      <p:sp>
        <p:nvSpPr>
          <p:cNvPr id="3" name="Content Placeholder 2"/>
          <p:cNvSpPr>
            <a:spLocks noGrp="1"/>
          </p:cNvSpPr>
          <p:nvPr>
            <p:ph idx="1"/>
          </p:nvPr>
        </p:nvSpPr>
        <p:spPr/>
        <p:txBody>
          <a:bodyPr/>
          <a:lstStyle/>
          <a:p>
            <a:pPr>
              <a:buNone/>
            </a:pPr>
            <a:r>
              <a:rPr lang="en-CA" dirty="0" smtClean="0"/>
              <a:t>   Please synthesize your shared understanding of mentorship on a chart: </a:t>
            </a:r>
          </a:p>
          <a:p>
            <a:pPr>
              <a:buNone/>
            </a:pPr>
            <a:endParaRPr lang="en-CA" dirty="0" smtClean="0"/>
          </a:p>
          <a:p>
            <a:r>
              <a:rPr lang="en-CA" dirty="0" smtClean="0"/>
              <a:t>Mentoring is ...</a:t>
            </a:r>
          </a:p>
          <a:p>
            <a:endParaRPr lang="en-CA" dirty="0" smtClean="0"/>
          </a:p>
          <a:p>
            <a:r>
              <a:rPr lang="en-CA" dirty="0" smtClean="0"/>
              <a:t>Mentoring is not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smtClean="0">
                <a:solidFill>
                  <a:srgbClr val="000000"/>
                </a:solidFill>
                <a:latin typeface="Calibri"/>
                <a:cs typeface="Calibri"/>
              </a:rPr>
              <a:t/>
            </a:r>
            <a:br>
              <a:rPr lang="en-CA" sz="4800" b="1" dirty="0" smtClean="0">
                <a:solidFill>
                  <a:srgbClr val="000000"/>
                </a:solidFill>
                <a:latin typeface="Calibri"/>
                <a:cs typeface="Calibri"/>
              </a:rPr>
            </a:br>
            <a:r>
              <a:rPr lang="en-CA" sz="4800" b="1" dirty="0" smtClean="0">
                <a:solidFill>
                  <a:srgbClr val="000000"/>
                </a:solidFill>
                <a:latin typeface="Calibri"/>
                <a:cs typeface="Calibri"/>
              </a:rPr>
              <a:t>Laurent </a:t>
            </a:r>
            <a:r>
              <a:rPr lang="en-CA" sz="4800" b="1" dirty="0" err="1" smtClean="0">
                <a:solidFill>
                  <a:srgbClr val="000000"/>
                </a:solidFill>
                <a:latin typeface="Calibri"/>
                <a:cs typeface="Calibri"/>
              </a:rPr>
              <a:t>Daloz</a:t>
            </a:r>
            <a:r>
              <a:rPr lang="en-CA" sz="4800" b="1" dirty="0" smtClean="0">
                <a:solidFill>
                  <a:srgbClr val="000000"/>
                </a:solidFill>
                <a:latin typeface="Calibri"/>
                <a:cs typeface="Calibri"/>
              </a:rPr>
              <a:t> </a:t>
            </a:r>
            <a:endParaRPr lang="en-US" sz="4800" b="1" dirty="0">
              <a:solidFill>
                <a:srgbClr val="000000"/>
              </a:solidFill>
              <a:latin typeface="Calibri"/>
              <a:cs typeface="Calibri"/>
            </a:endParaRPr>
          </a:p>
        </p:txBody>
      </p:sp>
      <p:sp>
        <p:nvSpPr>
          <p:cNvPr id="3" name="Content Placeholder 2"/>
          <p:cNvSpPr>
            <a:spLocks noGrp="1"/>
          </p:cNvSpPr>
          <p:nvPr>
            <p:ph idx="1"/>
          </p:nvPr>
        </p:nvSpPr>
        <p:spPr>
          <a:xfrm>
            <a:off x="345122" y="2477425"/>
            <a:ext cx="8365750" cy="3887019"/>
          </a:xfrm>
        </p:spPr>
        <p:txBody>
          <a:bodyPr>
            <a:normAutofit/>
          </a:bodyPr>
          <a:lstStyle/>
          <a:p>
            <a:pPr indent="20638">
              <a:buNone/>
            </a:pPr>
            <a:r>
              <a:rPr lang="en-CA" sz="2800" dirty="0" smtClean="0">
                <a:latin typeface="Calibri"/>
                <a:cs typeface="Calibri"/>
              </a:rPr>
              <a:t>“We need other people to show us, to accompany us, to hold the hope and steady our faith that we will make it. And we also need people with whom to practice… For in relationships, we both form and heal what we </a:t>
            </a:r>
            <a:r>
              <a:rPr lang="en-CA" sz="2800" b="1" dirty="0" smtClean="0">
                <a:latin typeface="Calibri"/>
                <a:cs typeface="Calibri"/>
              </a:rPr>
              <a:t>come again and again to name our self. </a:t>
            </a:r>
            <a:r>
              <a:rPr lang="en-CA" sz="2800" dirty="0" smtClean="0">
                <a:latin typeface="Calibri"/>
                <a:cs typeface="Calibri"/>
              </a:rPr>
              <a:t>This is why mentors and mentoring environments play such a key role. Without adequate support many learners...may decide to stay where they are.”</a:t>
            </a:r>
            <a:endParaRPr lang="en-US" sz="2800" dirty="0">
              <a:latin typeface="Calibri"/>
              <a:cs typeface="Calibri"/>
            </a:endParaRPr>
          </a:p>
        </p:txBody>
      </p:sp>
    </p:spTree>
    <p:extLst>
      <p:ext uri="{BB962C8B-B14F-4D97-AF65-F5344CB8AC3E}">
        <p14:creationId xmlns:p14="http://schemas.microsoft.com/office/powerpoint/2010/main" xmlns="" val="4146042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rgbClr val="00B0F0"/>
                </a:solidFill>
              </a:rPr>
              <a:t>a BC partnership: </a:t>
            </a:r>
            <a:endParaRPr lang="en-US" dirty="0">
              <a:solidFill>
                <a:srgbClr val="00B0F0"/>
              </a:solidFill>
            </a:endParaRPr>
          </a:p>
        </p:txBody>
      </p:sp>
      <p:pic>
        <p:nvPicPr>
          <p:cNvPr id="10" name="Picture 9" descr="2013 New Teacher Mentoring Project Header-Colour-Hi Res.jpg">
            <a:hlinkClick r:id="rId2"/>
          </p:cNvPr>
          <p:cNvPicPr>
            <a:picLocks noChangeAspect="1"/>
          </p:cNvPicPr>
          <p:nvPr/>
        </p:nvPicPr>
        <p:blipFill>
          <a:blip r:embed="rId3" cstate="print"/>
          <a:stretch>
            <a:fillRect/>
          </a:stretch>
        </p:blipFill>
        <p:spPr>
          <a:xfrm>
            <a:off x="1696817" y="5229200"/>
            <a:ext cx="5179439" cy="1152128"/>
          </a:xfrm>
          <a:prstGeom prst="rect">
            <a:avLst/>
          </a:prstGeom>
        </p:spPr>
      </p:pic>
      <p:pic>
        <p:nvPicPr>
          <p:cNvPr id="8" name="Content Placeholder 7"/>
          <p:cNvPicPr>
            <a:picLocks noGrp="1" noChangeAspect="1"/>
          </p:cNvPicPr>
          <p:nvPr>
            <p:ph sz="quarter" idx="2"/>
          </p:nvPr>
        </p:nvPicPr>
        <p:blipFill>
          <a:blip r:embed="rId4" cstate="print"/>
          <a:stretch>
            <a:fillRect/>
          </a:stretch>
        </p:blipFill>
        <p:spPr>
          <a:xfrm>
            <a:off x="1043608" y="2060848"/>
            <a:ext cx="1224136" cy="1800200"/>
          </a:xfrm>
          <a:prstGeom prst="rect">
            <a:avLst/>
          </a:prstGeom>
        </p:spPr>
      </p:pic>
      <p:pic>
        <p:nvPicPr>
          <p:cNvPr id="9" name="Content Placeholder 8"/>
          <p:cNvPicPr>
            <a:picLocks noGrp="1" noChangeAspect="1"/>
          </p:cNvPicPr>
          <p:nvPr>
            <p:ph sz="quarter" idx="4"/>
          </p:nvPr>
        </p:nvPicPr>
        <p:blipFill>
          <a:blip r:embed="rId5" cstate="print"/>
          <a:stretch>
            <a:fillRect/>
          </a:stretch>
        </p:blipFill>
        <p:spPr>
          <a:xfrm>
            <a:off x="3131840" y="2204864"/>
            <a:ext cx="1368152" cy="1944216"/>
          </a:xfrm>
          <a:prstGeom prst="rect">
            <a:avLst/>
          </a:prstGeom>
        </p:spPr>
      </p:pic>
      <p:pic>
        <p:nvPicPr>
          <p:cNvPr id="11" name="Picture 10" descr="Screen Shot 2014-11-14 at 5.03.00 P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292080" y="2492896"/>
            <a:ext cx="3463990" cy="88005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83568" y="260648"/>
          <a:ext cx="770485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932A8BB-A4DE-423E-B740-5991708712A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3 Mentoring cycle slide-Phase 1.png"/>
          <p:cNvPicPr>
            <a:picLocks noChangeAspect="1"/>
          </p:cNvPicPr>
          <p:nvPr/>
        </p:nvPicPr>
        <p:blipFill>
          <a:blip r:embed="rId2" cstate="print"/>
          <a:stretch>
            <a:fillRect/>
          </a:stretch>
        </p:blipFill>
        <p:spPr>
          <a:xfrm>
            <a:off x="365404" y="1674309"/>
            <a:ext cx="2354603" cy="2234091"/>
          </a:xfrm>
          <a:prstGeom prst="rect">
            <a:avLst/>
          </a:prstGeom>
        </p:spPr>
      </p:pic>
      <p:pic>
        <p:nvPicPr>
          <p:cNvPr id="6" name="Picture 5" descr="2013 Mentoring cycle slide-Phase 2.png"/>
          <p:cNvPicPr>
            <a:picLocks noChangeAspect="1"/>
          </p:cNvPicPr>
          <p:nvPr/>
        </p:nvPicPr>
        <p:blipFill>
          <a:blip r:embed="rId3" cstate="print"/>
          <a:stretch>
            <a:fillRect/>
          </a:stretch>
        </p:blipFill>
        <p:spPr>
          <a:xfrm>
            <a:off x="2643967" y="1628681"/>
            <a:ext cx="2234091" cy="2354602"/>
          </a:xfrm>
          <a:prstGeom prst="rect">
            <a:avLst/>
          </a:prstGeom>
        </p:spPr>
      </p:pic>
      <p:pic>
        <p:nvPicPr>
          <p:cNvPr id="7" name="Picture 6" descr="2013 Mentoring cycle slide-Phase 3.png"/>
          <p:cNvPicPr>
            <a:picLocks noChangeAspect="1"/>
          </p:cNvPicPr>
          <p:nvPr/>
        </p:nvPicPr>
        <p:blipFill>
          <a:blip r:embed="rId4" cstate="print"/>
          <a:stretch>
            <a:fillRect/>
          </a:stretch>
        </p:blipFill>
        <p:spPr>
          <a:xfrm>
            <a:off x="2575532" y="3914841"/>
            <a:ext cx="2354603" cy="2234091"/>
          </a:xfrm>
          <a:prstGeom prst="rect">
            <a:avLst/>
          </a:prstGeom>
        </p:spPr>
      </p:pic>
      <p:pic>
        <p:nvPicPr>
          <p:cNvPr id="8" name="Picture 7" descr="2013 Mentoring cycle slide-Phase 4.png"/>
          <p:cNvPicPr>
            <a:picLocks noChangeAspect="1"/>
          </p:cNvPicPr>
          <p:nvPr/>
        </p:nvPicPr>
        <p:blipFill>
          <a:blip r:embed="rId5" cstate="print"/>
          <a:stretch>
            <a:fillRect/>
          </a:stretch>
        </p:blipFill>
        <p:spPr>
          <a:xfrm>
            <a:off x="409876" y="3832353"/>
            <a:ext cx="2234091" cy="2354602"/>
          </a:xfrm>
          <a:prstGeom prst="rect">
            <a:avLst/>
          </a:prstGeom>
        </p:spPr>
      </p:pic>
      <p:pic>
        <p:nvPicPr>
          <p:cNvPr id="10" name="Picture 9" descr="2013 Mentoring cycle slide-Center text.png"/>
          <p:cNvPicPr>
            <a:picLocks noChangeAspect="1"/>
          </p:cNvPicPr>
          <p:nvPr/>
        </p:nvPicPr>
        <p:blipFill>
          <a:blip r:embed="rId6" cstate="print"/>
          <a:stretch>
            <a:fillRect/>
          </a:stretch>
        </p:blipFill>
        <p:spPr>
          <a:xfrm>
            <a:off x="1800390" y="3314750"/>
            <a:ext cx="1687156" cy="1214382"/>
          </a:xfrm>
          <a:prstGeom prst="rect">
            <a:avLst/>
          </a:prstGeom>
        </p:spPr>
      </p:pic>
      <p:pic>
        <p:nvPicPr>
          <p:cNvPr id="9" name="Picture 8" descr="2013 Mentroing Cycle Slide-Title text.png"/>
          <p:cNvPicPr>
            <a:picLocks noChangeAspect="1"/>
          </p:cNvPicPr>
          <p:nvPr/>
        </p:nvPicPr>
        <p:blipFill>
          <a:blip r:embed="rId7" cstate="print"/>
          <a:stretch>
            <a:fillRect/>
          </a:stretch>
        </p:blipFill>
        <p:spPr>
          <a:xfrm>
            <a:off x="1800390" y="397964"/>
            <a:ext cx="5498226" cy="914339"/>
          </a:xfrm>
          <a:prstGeom prst="rect">
            <a:avLst/>
          </a:prstGeom>
        </p:spPr>
      </p:pic>
      <p:pic>
        <p:nvPicPr>
          <p:cNvPr id="11" name="Picture 10" descr="2013 Core Mentoring Processes-v2.png"/>
          <p:cNvPicPr>
            <a:picLocks noChangeAspect="1"/>
          </p:cNvPicPr>
          <p:nvPr/>
        </p:nvPicPr>
        <p:blipFill>
          <a:blip r:embed="rId8" cstate="print"/>
          <a:stretch>
            <a:fillRect/>
          </a:stretch>
        </p:blipFill>
        <p:spPr>
          <a:xfrm>
            <a:off x="5308601" y="2005808"/>
            <a:ext cx="3565922" cy="32331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ontinuum of mentor roles-vertical bars.png"/>
          <p:cNvPicPr>
            <a:picLocks noChangeAspect="1"/>
          </p:cNvPicPr>
          <p:nvPr/>
        </p:nvPicPr>
        <p:blipFill>
          <a:blip r:embed="rId2" cstate="print"/>
          <a:stretch>
            <a:fillRect/>
          </a:stretch>
        </p:blipFill>
        <p:spPr>
          <a:xfrm>
            <a:off x="457474" y="1143000"/>
            <a:ext cx="8229052" cy="5486034"/>
          </a:xfrm>
          <a:prstGeom prst="rect">
            <a:avLst/>
          </a:prstGeom>
        </p:spPr>
      </p:pic>
      <p:pic>
        <p:nvPicPr>
          <p:cNvPr id="20" name="Picture 19" descr="Continuum of mentor roles-Horizontal bar.png"/>
          <p:cNvPicPr>
            <a:picLocks noChangeAspect="1"/>
          </p:cNvPicPr>
          <p:nvPr/>
        </p:nvPicPr>
        <p:blipFill>
          <a:blip r:embed="rId3" cstate="print"/>
          <a:stretch>
            <a:fillRect/>
          </a:stretch>
        </p:blipFill>
        <p:spPr>
          <a:xfrm>
            <a:off x="457474" y="1143000"/>
            <a:ext cx="8229052" cy="5486034"/>
          </a:xfrm>
          <a:prstGeom prst="rect">
            <a:avLst/>
          </a:prstGeom>
        </p:spPr>
      </p:pic>
      <p:pic>
        <p:nvPicPr>
          <p:cNvPr id="21" name="Picture 20" descr="Continuum of mentor roles-Consult.png"/>
          <p:cNvPicPr>
            <a:picLocks noChangeAspect="1"/>
          </p:cNvPicPr>
          <p:nvPr/>
        </p:nvPicPr>
        <p:blipFill>
          <a:blip r:embed="rId4" cstate="print"/>
          <a:stretch>
            <a:fillRect/>
          </a:stretch>
        </p:blipFill>
        <p:spPr>
          <a:xfrm>
            <a:off x="457474" y="1143000"/>
            <a:ext cx="8229052" cy="5486034"/>
          </a:xfrm>
          <a:prstGeom prst="rect">
            <a:avLst/>
          </a:prstGeom>
        </p:spPr>
      </p:pic>
      <p:pic>
        <p:nvPicPr>
          <p:cNvPr id="22" name="Picture 21" descr="Continuum of mentor roles-Collaborate.png"/>
          <p:cNvPicPr>
            <a:picLocks noChangeAspect="1"/>
          </p:cNvPicPr>
          <p:nvPr/>
        </p:nvPicPr>
        <p:blipFill>
          <a:blip r:embed="rId5" cstate="print"/>
          <a:stretch>
            <a:fillRect/>
          </a:stretch>
        </p:blipFill>
        <p:spPr>
          <a:xfrm>
            <a:off x="457474" y="1143000"/>
            <a:ext cx="8229052" cy="5486034"/>
          </a:xfrm>
          <a:prstGeom prst="rect">
            <a:avLst/>
          </a:prstGeom>
        </p:spPr>
      </p:pic>
      <p:pic>
        <p:nvPicPr>
          <p:cNvPr id="23" name="Picture 22" descr="Continuum of mentor roles-Coach.png"/>
          <p:cNvPicPr>
            <a:picLocks noChangeAspect="1"/>
          </p:cNvPicPr>
          <p:nvPr/>
        </p:nvPicPr>
        <p:blipFill>
          <a:blip r:embed="rId6" cstate="print"/>
          <a:stretch>
            <a:fillRect/>
          </a:stretch>
        </p:blipFill>
        <p:spPr>
          <a:xfrm>
            <a:off x="323528" y="1143000"/>
            <a:ext cx="8496944" cy="5486034"/>
          </a:xfrm>
          <a:prstGeom prst="rect">
            <a:avLst/>
          </a:prstGeom>
        </p:spPr>
      </p:pic>
      <p:sp>
        <p:nvSpPr>
          <p:cNvPr id="2" name="Title 1"/>
          <p:cNvSpPr>
            <a:spLocks noGrp="1"/>
          </p:cNvSpPr>
          <p:nvPr>
            <p:ph type="title"/>
          </p:nvPr>
        </p:nvSpPr>
        <p:spPr>
          <a:xfrm>
            <a:off x="457200" y="548680"/>
            <a:ext cx="8229600" cy="936104"/>
          </a:xfrm>
        </p:spPr>
        <p:txBody>
          <a:bodyPr>
            <a:normAutofit/>
          </a:bodyPr>
          <a:lstStyle/>
          <a:p>
            <a:r>
              <a:rPr lang="en-US" dirty="0" smtClean="0"/>
              <a:t>   Continuum of Mentor Roles</a:t>
            </a:r>
            <a:endParaRPr lang="en-US" dirty="0"/>
          </a:p>
        </p:txBody>
      </p:sp>
      <p:sp>
        <p:nvSpPr>
          <p:cNvPr id="5" name="Slide Number Placeholder 4"/>
          <p:cNvSpPr>
            <a:spLocks noGrp="1"/>
          </p:cNvSpPr>
          <p:nvPr>
            <p:ph type="sldNum" sz="quarter" idx="12"/>
          </p:nvPr>
        </p:nvSpPr>
        <p:spPr/>
        <p:txBody>
          <a:bodyPr/>
          <a:lstStyle/>
          <a:p>
            <a:fld id="{BCFCEF92-C1FC-484A-BA9F-B3037E642845}" type="slidenum">
              <a:rPr lang="en-US" smtClean="0"/>
              <a:pPr/>
              <a:t>22</a:t>
            </a:fld>
            <a:endParaRPr lang="en-US"/>
          </a:p>
        </p:txBody>
      </p:sp>
      <p:sp>
        <p:nvSpPr>
          <p:cNvPr id="25" name="TextBox 24"/>
          <p:cNvSpPr txBox="1"/>
          <p:nvPr/>
        </p:nvSpPr>
        <p:spPr>
          <a:xfrm>
            <a:off x="990600" y="3657600"/>
            <a:ext cx="2209800" cy="2323713"/>
          </a:xfrm>
          <a:prstGeom prst="rect">
            <a:avLst/>
          </a:prstGeom>
          <a:noFill/>
        </p:spPr>
        <p:txBody>
          <a:bodyPr wrap="square" rtlCol="0">
            <a:spAutoFit/>
          </a:bodyPr>
          <a:lstStyle/>
          <a:p>
            <a:pPr algn="ctr">
              <a:spcAft>
                <a:spcPts val="600"/>
              </a:spcAft>
            </a:pPr>
            <a:r>
              <a:rPr lang="en-US" sz="3200" b="1" dirty="0" smtClean="0">
                <a:solidFill>
                  <a:srgbClr val="FFFFFF"/>
                </a:solidFill>
              </a:rPr>
              <a:t>Consult</a:t>
            </a:r>
          </a:p>
          <a:p>
            <a:r>
              <a:rPr lang="en-US" dirty="0" smtClean="0"/>
              <a:t>When the mentor draws upon her/his own experiences and expertise to offer perspectives and options.</a:t>
            </a:r>
            <a:endParaRPr lang="en-US" dirty="0"/>
          </a:p>
        </p:txBody>
      </p:sp>
      <p:sp>
        <p:nvSpPr>
          <p:cNvPr id="26" name="TextBox 25"/>
          <p:cNvSpPr txBox="1"/>
          <p:nvPr/>
        </p:nvSpPr>
        <p:spPr>
          <a:xfrm>
            <a:off x="3347864" y="3657600"/>
            <a:ext cx="2520280" cy="2046714"/>
          </a:xfrm>
          <a:prstGeom prst="rect">
            <a:avLst/>
          </a:prstGeom>
          <a:noFill/>
        </p:spPr>
        <p:txBody>
          <a:bodyPr wrap="square" rtlCol="0">
            <a:spAutoFit/>
          </a:bodyPr>
          <a:lstStyle/>
          <a:p>
            <a:pPr algn="ctr">
              <a:spcAft>
                <a:spcPts val="600"/>
              </a:spcAft>
            </a:pPr>
            <a:r>
              <a:rPr lang="en-US" sz="3200" b="1" dirty="0" smtClean="0">
                <a:solidFill>
                  <a:srgbClr val="FFFFFF"/>
                </a:solidFill>
              </a:rPr>
              <a:t>Collaborate</a:t>
            </a:r>
            <a:endParaRPr lang="en-US" sz="3200" b="1" dirty="0" smtClean="0"/>
          </a:p>
          <a:p>
            <a:r>
              <a:rPr lang="en-US" dirty="0" smtClean="0"/>
              <a:t>Participating together in planning, reflecting, problem-solving. Generating ideas together.</a:t>
            </a:r>
            <a:endParaRPr lang="en-US" dirty="0"/>
          </a:p>
        </p:txBody>
      </p:sp>
      <p:sp>
        <p:nvSpPr>
          <p:cNvPr id="27" name="TextBox 26"/>
          <p:cNvSpPr txBox="1"/>
          <p:nvPr/>
        </p:nvSpPr>
        <p:spPr>
          <a:xfrm>
            <a:off x="6019800" y="3657600"/>
            <a:ext cx="2209800" cy="1492716"/>
          </a:xfrm>
          <a:prstGeom prst="rect">
            <a:avLst/>
          </a:prstGeom>
          <a:noFill/>
        </p:spPr>
        <p:txBody>
          <a:bodyPr wrap="square" rtlCol="0">
            <a:spAutoFit/>
          </a:bodyPr>
          <a:lstStyle/>
          <a:p>
            <a:pPr algn="ctr">
              <a:spcAft>
                <a:spcPts val="600"/>
              </a:spcAft>
            </a:pPr>
            <a:r>
              <a:rPr lang="en-US" sz="3200" b="1" dirty="0" smtClean="0">
                <a:solidFill>
                  <a:srgbClr val="FFFFFF"/>
                </a:solidFill>
              </a:rPr>
              <a:t>Coach</a:t>
            </a:r>
            <a:endParaRPr lang="en-US" sz="3200" b="1" dirty="0" smtClean="0"/>
          </a:p>
          <a:p>
            <a:r>
              <a:rPr lang="en-US" dirty="0" smtClean="0"/>
              <a:t>Mentor supports his/her colleagues thinking.</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Learning-focused </a:t>
            </a:r>
            <a:r>
              <a:rPr lang="en-US" b="1" dirty="0" smtClean="0"/>
              <a:t>conversations</a:t>
            </a:r>
            <a:endParaRPr lang="en-US" b="1" dirty="0"/>
          </a:p>
        </p:txBody>
      </p:sp>
      <p:sp>
        <p:nvSpPr>
          <p:cNvPr id="3" name="Content Placeholder 2"/>
          <p:cNvSpPr>
            <a:spLocks noGrp="1"/>
          </p:cNvSpPr>
          <p:nvPr>
            <p:ph idx="1"/>
          </p:nvPr>
        </p:nvSpPr>
        <p:spPr/>
        <p:txBody>
          <a:bodyPr/>
          <a:lstStyle/>
          <a:p>
            <a:r>
              <a:rPr lang="en-US" dirty="0" smtClean="0"/>
              <a:t>confirm</a:t>
            </a:r>
            <a:r>
              <a:rPr lang="en-US" dirty="0" smtClean="0"/>
              <a:t>, clarify and extend thinking</a:t>
            </a:r>
          </a:p>
          <a:p>
            <a:r>
              <a:rPr lang="en-US" dirty="0" smtClean="0"/>
              <a:t>help us to hear ourselves and others more accurately</a:t>
            </a:r>
          </a:p>
          <a:p>
            <a:r>
              <a:rPr lang="en-US" dirty="0" smtClean="0"/>
              <a:t>ask </a:t>
            </a:r>
            <a:r>
              <a:rPr lang="en-US" dirty="0" smtClean="0"/>
              <a:t>for full attentive presence to each other</a:t>
            </a:r>
          </a:p>
          <a:p>
            <a:r>
              <a:rPr lang="en-US" dirty="0" smtClean="0"/>
              <a:t>allow us to listen attentively to multiple expressions of feeling and thought</a:t>
            </a:r>
          </a:p>
          <a:p>
            <a:r>
              <a:rPr lang="en-US" dirty="0" smtClean="0"/>
              <a:t>help to frame problems rather than offer </a:t>
            </a:r>
            <a:r>
              <a:rPr lang="en-US" dirty="0" smtClean="0"/>
              <a:t>solutions.</a:t>
            </a:r>
            <a:endParaRPr lang="en-US" dirty="0" smtClean="0"/>
          </a:p>
          <a:p>
            <a:endParaRPr lang="en-US" dirty="0"/>
          </a:p>
        </p:txBody>
      </p:sp>
      <p:sp>
        <p:nvSpPr>
          <p:cNvPr id="4" name="Slide Number Placeholder 3"/>
          <p:cNvSpPr>
            <a:spLocks noGrp="1"/>
          </p:cNvSpPr>
          <p:nvPr>
            <p:ph type="sldNum" sz="quarter" idx="12"/>
          </p:nvPr>
        </p:nvSpPr>
        <p:spPr/>
        <p:txBody>
          <a:bodyPr/>
          <a:lstStyle/>
          <a:p>
            <a:fld id="{BCFCEF92-C1FC-484A-BA9F-B3037E642845}" type="slidenum">
              <a:rPr lang="en-US" smtClean="0"/>
              <a:pPr/>
              <a:t>23</a:t>
            </a:fld>
            <a:endParaRPr lang="en-US"/>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Evolving Professional </a:t>
            </a:r>
            <a:br>
              <a:rPr lang="en-CA" dirty="0" smtClean="0"/>
            </a:br>
            <a:r>
              <a:rPr lang="en-CA" dirty="0" smtClean="0"/>
              <a:t>Development Needs</a:t>
            </a:r>
            <a:endParaRPr lang="en-US" dirty="0"/>
          </a:p>
        </p:txBody>
      </p:sp>
      <p:sp>
        <p:nvSpPr>
          <p:cNvPr id="5" name="Slide Number Placeholder 4"/>
          <p:cNvSpPr>
            <a:spLocks noGrp="1"/>
          </p:cNvSpPr>
          <p:nvPr>
            <p:ph type="sldNum" sz="quarter" idx="12"/>
          </p:nvPr>
        </p:nvSpPr>
        <p:spPr/>
        <p:txBody>
          <a:bodyPr/>
          <a:lstStyle/>
          <a:p>
            <a:fld id="{BCFCEF92-C1FC-484A-BA9F-B3037E642845}" type="slidenum">
              <a:rPr lang="en-US" smtClean="0"/>
              <a:pPr/>
              <a:t>24</a:t>
            </a:fld>
            <a:endParaRPr lang="en-US"/>
          </a:p>
        </p:txBody>
      </p:sp>
      <p:pic>
        <p:nvPicPr>
          <p:cNvPr id="6" name="Picture 5" descr="Professional Development Needs-1.png"/>
          <p:cNvPicPr>
            <a:picLocks noChangeAspect="1"/>
          </p:cNvPicPr>
          <p:nvPr/>
        </p:nvPicPr>
        <p:blipFill>
          <a:blip r:embed="rId2" cstate="print"/>
          <a:stretch>
            <a:fillRect/>
          </a:stretch>
        </p:blipFill>
        <p:spPr>
          <a:xfrm>
            <a:off x="533400" y="2014975"/>
            <a:ext cx="2895407" cy="3700025"/>
          </a:xfrm>
          <a:prstGeom prst="rect">
            <a:avLst/>
          </a:prstGeom>
        </p:spPr>
      </p:pic>
      <p:pic>
        <p:nvPicPr>
          <p:cNvPr id="7" name="Picture 6" descr="Professional Development Needs-2.png"/>
          <p:cNvPicPr>
            <a:picLocks noChangeAspect="1"/>
          </p:cNvPicPr>
          <p:nvPr/>
        </p:nvPicPr>
        <p:blipFill>
          <a:blip r:embed="rId3" cstate="print"/>
          <a:stretch>
            <a:fillRect/>
          </a:stretch>
        </p:blipFill>
        <p:spPr>
          <a:xfrm>
            <a:off x="2286000" y="2392922"/>
            <a:ext cx="3675643" cy="3626878"/>
          </a:xfrm>
          <a:prstGeom prst="rect">
            <a:avLst/>
          </a:prstGeom>
        </p:spPr>
      </p:pic>
      <p:pic>
        <p:nvPicPr>
          <p:cNvPr id="8" name="Picture 7" descr="Professional Development Needs-3.png"/>
          <p:cNvPicPr>
            <a:picLocks noChangeAspect="1"/>
          </p:cNvPicPr>
          <p:nvPr/>
        </p:nvPicPr>
        <p:blipFill>
          <a:blip r:embed="rId4" cstate="print"/>
          <a:stretch>
            <a:fillRect/>
          </a:stretch>
        </p:blipFill>
        <p:spPr>
          <a:xfrm>
            <a:off x="4876800" y="1143000"/>
            <a:ext cx="3700025" cy="4778946"/>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3400" y="3810000"/>
            <a:ext cx="8077200" cy="2057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t>As we think about </a:t>
            </a:r>
            <a:r>
              <a:rPr lang="en-CA" b="1" dirty="0" smtClean="0"/>
              <a:t>Day </a:t>
            </a:r>
            <a:r>
              <a:rPr lang="en-CA" b="1" dirty="0" smtClean="0"/>
              <a:t>2... </a:t>
            </a:r>
            <a:endParaRPr lang="en-US" b="1" dirty="0"/>
          </a:p>
        </p:txBody>
      </p:sp>
      <p:sp>
        <p:nvSpPr>
          <p:cNvPr id="3" name="Content Placeholder 2"/>
          <p:cNvSpPr>
            <a:spLocks noGrp="1"/>
          </p:cNvSpPr>
          <p:nvPr>
            <p:ph idx="1"/>
          </p:nvPr>
        </p:nvSpPr>
        <p:spPr/>
        <p:txBody>
          <a:bodyPr>
            <a:normAutofit/>
          </a:bodyPr>
          <a:lstStyle/>
          <a:p>
            <a:r>
              <a:rPr lang="en-CA" dirty="0" smtClean="0"/>
              <a:t>Please read the article, </a:t>
            </a:r>
            <a:r>
              <a:rPr lang="en-CA" i="1" dirty="0" smtClean="0"/>
              <a:t>Boomers and </a:t>
            </a:r>
            <a:r>
              <a:rPr lang="en-CA" i="1" dirty="0" err="1" smtClean="0"/>
              <a:t>Millennials</a:t>
            </a:r>
            <a:r>
              <a:rPr lang="en-CA" i="1" dirty="0" smtClean="0"/>
              <a:t>: Vive La Difference </a:t>
            </a:r>
            <a:r>
              <a:rPr lang="en-CA" dirty="0" smtClean="0"/>
              <a:t>sometime between now and 9:00 tomorrow morning!</a:t>
            </a:r>
          </a:p>
          <a:p>
            <a:pPr>
              <a:buNone/>
            </a:pPr>
            <a:endParaRPr lang="en-CA" dirty="0" smtClean="0"/>
          </a:p>
          <a:p>
            <a:pPr>
              <a:buNone/>
            </a:pPr>
            <a:r>
              <a:rPr lang="en-CA" dirty="0" smtClean="0"/>
              <a:t>    Strategy – the 3 A’s</a:t>
            </a:r>
          </a:p>
          <a:p>
            <a:pPr lvl="4"/>
            <a:r>
              <a:rPr lang="en-CA" sz="2800" dirty="0" smtClean="0"/>
              <a:t>One thing you AGREE with</a:t>
            </a:r>
          </a:p>
          <a:p>
            <a:pPr lvl="4"/>
            <a:r>
              <a:rPr lang="en-CA" sz="2800" dirty="0" smtClean="0"/>
              <a:t>One thing you can ARGUE with</a:t>
            </a:r>
          </a:p>
          <a:p>
            <a:pPr lvl="4"/>
            <a:r>
              <a:rPr lang="en-CA" sz="2800" dirty="0" smtClean="0"/>
              <a:t>one AHA!</a:t>
            </a:r>
          </a:p>
          <a:p>
            <a:pPr>
              <a:buNone/>
            </a:pPr>
            <a:endParaRPr lang="en-CA" dirty="0" smtClean="0"/>
          </a:p>
          <a:p>
            <a:endParaRPr lang="en-US" dirty="0"/>
          </a:p>
        </p:txBody>
      </p:sp>
      <p:sp>
        <p:nvSpPr>
          <p:cNvPr id="4" name="Slide Number Placeholder 3"/>
          <p:cNvSpPr>
            <a:spLocks noGrp="1"/>
          </p:cNvSpPr>
          <p:nvPr>
            <p:ph type="sldNum" sz="quarter" idx="12"/>
          </p:nvPr>
        </p:nvSpPr>
        <p:spPr/>
        <p:txBody>
          <a:bodyPr/>
          <a:lstStyle/>
          <a:p>
            <a:fld id="{BCFCEF92-C1FC-484A-BA9F-B3037E642845}" type="slidenum">
              <a:rPr lang="en-US" smtClean="0"/>
              <a:pPr/>
              <a:t>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67544" y="1484784"/>
          <a:ext cx="813690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43608" y="692696"/>
            <a:ext cx="6912768" cy="707886"/>
          </a:xfrm>
          <a:prstGeom prst="rect">
            <a:avLst/>
          </a:prstGeom>
          <a:noFill/>
        </p:spPr>
        <p:txBody>
          <a:bodyPr wrap="square" rtlCol="0">
            <a:spAutoFit/>
          </a:bodyPr>
          <a:lstStyle/>
          <a:p>
            <a:pPr algn="ctr"/>
            <a:r>
              <a:rPr lang="en-CA" sz="4000" b="1" dirty="0" smtClean="0"/>
              <a:t>Levels of Conversation</a:t>
            </a:r>
            <a:endParaRPr lang="en-US" sz="4000" b="1" dirty="0"/>
          </a:p>
        </p:txBody>
      </p:sp>
      <p:sp>
        <p:nvSpPr>
          <p:cNvPr id="4" name="Right Arrow 3"/>
          <p:cNvSpPr/>
          <p:nvPr/>
        </p:nvSpPr>
        <p:spPr>
          <a:xfrm rot="20547500">
            <a:off x="1691680" y="1988840"/>
            <a:ext cx="27363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endParaRPr lang="en-US" dirty="0"/>
          </a:p>
        </p:txBody>
      </p:sp>
      <p:sp>
        <p:nvSpPr>
          <p:cNvPr id="5" name="Right Arrow 4"/>
          <p:cNvSpPr/>
          <p:nvPr/>
        </p:nvSpPr>
        <p:spPr>
          <a:xfrm>
            <a:off x="4139952" y="4221088"/>
            <a:ext cx="26642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Trust </a:t>
            </a:r>
            <a:endParaRPr lang="en-US" dirty="0"/>
          </a:p>
        </p:txBody>
      </p:sp>
      <p:sp>
        <p:nvSpPr>
          <p:cNvPr id="6" name="TextBox 5"/>
          <p:cNvSpPr txBox="1"/>
          <p:nvPr/>
        </p:nvSpPr>
        <p:spPr>
          <a:xfrm rot="20526457">
            <a:off x="1835696" y="2060848"/>
            <a:ext cx="2232248" cy="369332"/>
          </a:xfrm>
          <a:prstGeom prst="rect">
            <a:avLst/>
          </a:prstGeom>
          <a:noFill/>
        </p:spPr>
        <p:txBody>
          <a:bodyPr wrap="square" rtlCol="0">
            <a:spAutoFit/>
          </a:bodyPr>
          <a:lstStyle/>
          <a:p>
            <a:pPr algn="ctr"/>
            <a:r>
              <a:rPr lang="en-CA" dirty="0" smtClean="0"/>
              <a:t>learning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Actionable goals ....</a:t>
            </a:r>
            <a:endParaRPr lang="en-US" b="1" dirty="0"/>
          </a:p>
        </p:txBody>
      </p:sp>
      <p:sp>
        <p:nvSpPr>
          <p:cNvPr id="3" name="Content Placeholder 2"/>
          <p:cNvSpPr>
            <a:spLocks noGrp="1"/>
          </p:cNvSpPr>
          <p:nvPr>
            <p:ph idx="1"/>
          </p:nvPr>
        </p:nvSpPr>
        <p:spPr/>
        <p:txBody>
          <a:bodyPr>
            <a:normAutofit fontScale="92500"/>
          </a:bodyPr>
          <a:lstStyle/>
          <a:p>
            <a:r>
              <a:rPr lang="en-CA" dirty="0" smtClean="0"/>
              <a:t>Represent a challenge, stretch or reasonable risk</a:t>
            </a:r>
          </a:p>
          <a:p>
            <a:r>
              <a:rPr lang="en-CA" dirty="0" smtClean="0"/>
              <a:t>Grounded in pedagogical purpose</a:t>
            </a:r>
          </a:p>
          <a:p>
            <a:r>
              <a:rPr lang="en-CA" dirty="0" smtClean="0"/>
              <a:t>Focuses on what’s important to the teacher</a:t>
            </a:r>
          </a:p>
          <a:p>
            <a:r>
              <a:rPr lang="en-CA" dirty="0" smtClean="0"/>
              <a:t>Is specific, concrete, and clear</a:t>
            </a:r>
          </a:p>
          <a:p>
            <a:r>
              <a:rPr lang="en-CA" dirty="0" smtClean="0"/>
              <a:t>Will result in evidence that can be seen, heard, or demonstrated</a:t>
            </a:r>
          </a:p>
          <a:p>
            <a:r>
              <a:rPr lang="en-CA" dirty="0" smtClean="0"/>
              <a:t>Requires more than one strategy in order to achieve it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CA" dirty="0" smtClean="0"/>
              <a:t>SMART Goals</a:t>
            </a:r>
            <a:endParaRPr lang="en-US" dirty="0"/>
          </a:p>
        </p:txBody>
      </p:sp>
      <p:graphicFrame>
        <p:nvGraphicFramePr>
          <p:cNvPr id="4" name="Content Placeholder 3"/>
          <p:cNvGraphicFramePr>
            <a:graphicFrameLocks noGrp="1"/>
          </p:cNvGraphicFramePr>
          <p:nvPr>
            <p:ph idx="1"/>
          </p:nvPr>
        </p:nvGraphicFramePr>
        <p:xfrm>
          <a:off x="107503" y="908721"/>
          <a:ext cx="8856985" cy="5949278"/>
        </p:xfrm>
        <a:graphic>
          <a:graphicData uri="http://schemas.openxmlformats.org/drawingml/2006/table">
            <a:tbl>
              <a:tblPr firstRow="1" bandRow="1">
                <a:tableStyleId>{5C22544A-7EE6-4342-B048-85BDC9FD1C3A}</a:tableStyleId>
              </a:tblPr>
              <a:tblGrid>
                <a:gridCol w="2855961"/>
                <a:gridCol w="2855961"/>
                <a:gridCol w="3145063"/>
              </a:tblGrid>
              <a:tr h="1062372">
                <a:tc>
                  <a:txBody>
                    <a:bodyPr/>
                    <a:lstStyle/>
                    <a:p>
                      <a:r>
                        <a:rPr lang="en-CA" dirty="0" smtClean="0"/>
                        <a:t>Support</a:t>
                      </a:r>
                      <a:endParaRPr lang="en-US" dirty="0"/>
                    </a:p>
                  </a:txBody>
                  <a:tcPr/>
                </a:tc>
                <a:tc>
                  <a:txBody>
                    <a:bodyPr/>
                    <a:lstStyle/>
                    <a:p>
                      <a:r>
                        <a:rPr lang="en-CA" dirty="0" smtClean="0"/>
                        <a:t>Understand</a:t>
                      </a:r>
                      <a:r>
                        <a:rPr lang="en-CA" baseline="0" dirty="0" smtClean="0"/>
                        <a:t> the context</a:t>
                      </a:r>
                      <a:endParaRPr lang="en-CA" dirty="0" smtClean="0"/>
                    </a:p>
                    <a:p>
                      <a:r>
                        <a:rPr lang="en-CA" dirty="0" smtClean="0"/>
                        <a:t>Affirm strengths</a:t>
                      </a:r>
                    </a:p>
                    <a:p>
                      <a:r>
                        <a:rPr lang="en-CA" dirty="0" smtClean="0"/>
                        <a:t>Create a safe place </a:t>
                      </a:r>
                      <a:endParaRPr lang="en-US" dirty="0"/>
                    </a:p>
                  </a:txBody>
                  <a:tcPr/>
                </a:tc>
                <a:tc>
                  <a:txBody>
                    <a:bodyPr/>
                    <a:lstStyle/>
                    <a:p>
                      <a:r>
                        <a:rPr lang="en-CA" dirty="0" smtClean="0"/>
                        <a:t>“Let’s talk about what you have already done to help</a:t>
                      </a:r>
                      <a:r>
                        <a:rPr lang="en-CA" baseline="0" dirty="0" smtClean="0"/>
                        <a:t> with this goal...”</a:t>
                      </a:r>
                      <a:endParaRPr lang="en-US" dirty="0"/>
                    </a:p>
                  </a:txBody>
                  <a:tcPr/>
                </a:tc>
              </a:tr>
              <a:tr h="1381082">
                <a:tc>
                  <a:txBody>
                    <a:bodyPr/>
                    <a:lstStyle/>
                    <a:p>
                      <a:r>
                        <a:rPr lang="en-CA" dirty="0" smtClean="0"/>
                        <a:t>Motivate</a:t>
                      </a:r>
                      <a:endParaRPr lang="en-US" dirty="0"/>
                    </a:p>
                  </a:txBody>
                  <a:tcPr/>
                </a:tc>
                <a:tc>
                  <a:txBody>
                    <a:bodyPr/>
                    <a:lstStyle/>
                    <a:p>
                      <a:r>
                        <a:rPr lang="en-CA" dirty="0" smtClean="0"/>
                        <a:t>Focus on possibilities by</a:t>
                      </a:r>
                      <a:r>
                        <a:rPr lang="en-CA" baseline="0" dirty="0" smtClean="0"/>
                        <a:t> sharing  your own and others success stories</a:t>
                      </a:r>
                    </a:p>
                    <a:p>
                      <a:r>
                        <a:rPr lang="en-CA" baseline="0" dirty="0" smtClean="0"/>
                        <a:t>Offer a roadmap</a:t>
                      </a:r>
                      <a:endParaRPr lang="en-US" dirty="0"/>
                    </a:p>
                  </a:txBody>
                  <a:tcPr/>
                </a:tc>
                <a:tc>
                  <a:txBody>
                    <a:bodyPr/>
                    <a:lstStyle/>
                    <a:p>
                      <a:r>
                        <a:rPr lang="en-CA" dirty="0" smtClean="0"/>
                        <a:t>“What skills and talents can</a:t>
                      </a:r>
                      <a:r>
                        <a:rPr lang="en-CA" baseline="0" dirty="0" smtClean="0"/>
                        <a:t> you build on?”</a:t>
                      </a:r>
                    </a:p>
                    <a:p>
                      <a:r>
                        <a:rPr lang="en-CA" baseline="0" dirty="0" smtClean="0"/>
                        <a:t>“Describe what it will look like and feel like when ....”</a:t>
                      </a:r>
                      <a:endParaRPr lang="en-US" dirty="0"/>
                    </a:p>
                  </a:txBody>
                  <a:tcPr/>
                </a:tc>
              </a:tr>
              <a:tr h="743660">
                <a:tc>
                  <a:txBody>
                    <a:bodyPr/>
                    <a:lstStyle/>
                    <a:p>
                      <a:r>
                        <a:rPr lang="en-CA" dirty="0" smtClean="0"/>
                        <a:t>Align</a:t>
                      </a:r>
                      <a:endParaRPr lang="en-US" dirty="0"/>
                    </a:p>
                  </a:txBody>
                  <a:tcPr/>
                </a:tc>
                <a:tc>
                  <a:txBody>
                    <a:bodyPr/>
                    <a:lstStyle/>
                    <a:p>
                      <a:r>
                        <a:rPr lang="en-CA" dirty="0" smtClean="0"/>
                        <a:t>Align goals with personal</a:t>
                      </a:r>
                      <a:r>
                        <a:rPr lang="en-CA" baseline="0" dirty="0" smtClean="0"/>
                        <a:t> values and purpose.</a:t>
                      </a:r>
                      <a:endParaRPr lang="en-US" dirty="0"/>
                    </a:p>
                  </a:txBody>
                  <a:tcPr/>
                </a:tc>
                <a:tc>
                  <a:txBody>
                    <a:bodyPr/>
                    <a:lstStyle/>
                    <a:p>
                      <a:r>
                        <a:rPr lang="en-CA" dirty="0" smtClean="0"/>
                        <a:t>“How will this goal help you</a:t>
                      </a:r>
                      <a:r>
                        <a:rPr lang="en-CA" baseline="0" dirty="0" smtClean="0"/>
                        <a:t> feel more competent?”</a:t>
                      </a:r>
                      <a:endParaRPr lang="en-US" dirty="0"/>
                    </a:p>
                  </a:txBody>
                  <a:tcPr/>
                </a:tc>
              </a:tr>
              <a:tr h="1381082">
                <a:tc>
                  <a:txBody>
                    <a:bodyPr/>
                    <a:lstStyle/>
                    <a:p>
                      <a:r>
                        <a:rPr lang="en-CA" dirty="0" smtClean="0"/>
                        <a:t>Reframe</a:t>
                      </a:r>
                      <a:endParaRPr lang="en-US" dirty="0"/>
                    </a:p>
                  </a:txBody>
                  <a:tcPr/>
                </a:tc>
                <a:tc>
                  <a:txBody>
                    <a:bodyPr/>
                    <a:lstStyle/>
                    <a:p>
                      <a:r>
                        <a:rPr lang="en-CA" dirty="0" smtClean="0"/>
                        <a:t>Suggest alternate ways of looking at problems</a:t>
                      </a:r>
                      <a:r>
                        <a:rPr lang="en-CA" baseline="0" dirty="0" smtClean="0"/>
                        <a:t> and </a:t>
                      </a:r>
                      <a:r>
                        <a:rPr lang="en-CA" dirty="0" smtClean="0"/>
                        <a:t>possibilities</a:t>
                      </a:r>
                      <a:r>
                        <a:rPr lang="en-CA" baseline="0" dirty="0" smtClean="0"/>
                        <a:t> </a:t>
                      </a:r>
                    </a:p>
                    <a:p>
                      <a:r>
                        <a:rPr lang="en-CA" baseline="0" dirty="0" smtClean="0"/>
                        <a:t>Set up scenarios</a:t>
                      </a:r>
                      <a:endParaRPr lang="en-US" dirty="0"/>
                    </a:p>
                  </a:txBody>
                  <a:tcPr/>
                </a:tc>
                <a:tc>
                  <a:txBody>
                    <a:bodyPr/>
                    <a:lstStyle/>
                    <a:p>
                      <a:r>
                        <a:rPr lang="en-CA" dirty="0" smtClean="0"/>
                        <a:t>“What would happen if..?”</a:t>
                      </a:r>
                    </a:p>
                    <a:p>
                      <a:endParaRPr lang="en-CA" dirty="0" smtClean="0"/>
                    </a:p>
                    <a:p>
                      <a:r>
                        <a:rPr lang="en-CA" dirty="0" smtClean="0"/>
                        <a:t>“What else might you try?”</a:t>
                      </a:r>
                    </a:p>
                    <a:p>
                      <a:endParaRPr lang="en-US" dirty="0"/>
                    </a:p>
                  </a:txBody>
                  <a:tcPr/>
                </a:tc>
              </a:tr>
              <a:tr h="1381082">
                <a:tc>
                  <a:txBody>
                    <a:bodyPr/>
                    <a:lstStyle/>
                    <a:p>
                      <a:r>
                        <a:rPr lang="en-CA" dirty="0" smtClean="0"/>
                        <a:t>Take time to talk about time</a:t>
                      </a:r>
                      <a:endParaRPr lang="en-US" dirty="0"/>
                    </a:p>
                  </a:txBody>
                  <a:tcPr/>
                </a:tc>
                <a:tc>
                  <a:txBody>
                    <a:bodyPr/>
                    <a:lstStyle/>
                    <a:p>
                      <a:r>
                        <a:rPr lang="en-CA" dirty="0" smtClean="0"/>
                        <a:t>Determine the goal</a:t>
                      </a:r>
                      <a:r>
                        <a:rPr lang="en-CA" baseline="0" dirty="0" smtClean="0"/>
                        <a:t> is achievable within a time frame to make an immediate difference</a:t>
                      </a:r>
                      <a:endParaRPr lang="en-US" dirty="0"/>
                    </a:p>
                  </a:txBody>
                  <a:tcPr/>
                </a:tc>
                <a:tc>
                  <a:txBody>
                    <a:bodyPr/>
                    <a:lstStyle/>
                    <a:p>
                      <a:r>
                        <a:rPr lang="en-CA" dirty="0" smtClean="0"/>
                        <a:t>“Is this the right goal for right now?”</a:t>
                      </a:r>
                    </a:p>
                    <a:p>
                      <a:r>
                        <a:rPr lang="en-CA" dirty="0" smtClean="0"/>
                        <a:t>“Is the timeframe realistic for you? “</a:t>
                      </a:r>
                      <a:endParaRPr lang="en-US"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a:t>
            </a:r>
            <a:br>
              <a:rPr lang="en-US" sz="3600" dirty="0" smtClean="0"/>
            </a:br>
            <a:r>
              <a:rPr lang="en-US" sz="3600" dirty="0" smtClean="0"/>
              <a:t>he </a:t>
            </a:r>
            <a:r>
              <a:rPr lang="en-US" sz="3600" dirty="0" smtClean="0"/>
              <a:t>essential stance of a mentor is one which builds capacity in others.</a:t>
            </a:r>
            <a:br>
              <a:rPr lang="en-US" sz="3600" dirty="0" smtClean="0"/>
            </a:br>
            <a:endParaRPr lang="en-US" sz="3600" dirty="0"/>
          </a:p>
        </p:txBody>
      </p:sp>
      <p:sp>
        <p:nvSpPr>
          <p:cNvPr id="3" name="Content Placeholder 2"/>
          <p:cNvSpPr>
            <a:spLocks noGrp="1"/>
          </p:cNvSpPr>
          <p:nvPr>
            <p:ph idx="1"/>
          </p:nvPr>
        </p:nvSpPr>
        <p:spPr/>
        <p:txBody>
          <a:bodyPr>
            <a:normAutofit fontScale="92500" lnSpcReduction="10000"/>
          </a:bodyPr>
          <a:lstStyle/>
          <a:p>
            <a:pPr algn="ctr">
              <a:buNone/>
            </a:pPr>
            <a:r>
              <a:rPr lang="en-US" dirty="0" smtClean="0"/>
              <a:t>Mentor interactions balance three functions: </a:t>
            </a:r>
          </a:p>
          <a:p>
            <a:pPr marL="987425" indent="-450850"/>
            <a:r>
              <a:rPr lang="en-US" dirty="0" smtClean="0"/>
              <a:t> offering </a:t>
            </a:r>
            <a:r>
              <a:rPr lang="en-US" dirty="0" smtClean="0"/>
              <a:t>support</a:t>
            </a:r>
          </a:p>
          <a:p>
            <a:pPr marL="987425" indent="-450850"/>
            <a:r>
              <a:rPr lang="en-US" dirty="0" smtClean="0"/>
              <a:t> creating challenge</a:t>
            </a:r>
          </a:p>
          <a:p>
            <a:pPr marL="987425" indent="-450850"/>
            <a:r>
              <a:rPr lang="en-US" dirty="0" smtClean="0"/>
              <a:t> facilitating professional vision </a:t>
            </a:r>
          </a:p>
          <a:p>
            <a:pPr algn="r">
              <a:buNone/>
            </a:pPr>
            <a:r>
              <a:rPr lang="en-US" dirty="0" smtClean="0"/>
              <a:t>(Laurent </a:t>
            </a:r>
            <a:r>
              <a:rPr lang="en-US" dirty="0" err="1" smtClean="0"/>
              <a:t>Daloz</a:t>
            </a:r>
            <a:r>
              <a:rPr lang="en-US" dirty="0" smtClean="0"/>
              <a:t>, 1998) </a:t>
            </a:r>
          </a:p>
          <a:p>
            <a:pPr marL="536575" indent="0">
              <a:buNone/>
            </a:pPr>
            <a:r>
              <a:rPr lang="en-US" dirty="0" smtClean="0"/>
              <a:t>It </a:t>
            </a:r>
            <a:r>
              <a:rPr lang="en-US" dirty="0" smtClean="0"/>
              <a:t>is through attentive listening and practice that we discern which interactions within this moment, with this person, will most help to build capacity.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3131839" y="384104"/>
            <a:ext cx="5264549" cy="354895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CFCEF92-C1FC-484A-BA9F-B3037E642845}" type="slidenum">
              <a:rPr lang="en-US" smtClean="0"/>
              <a:pPr/>
              <a:t>3</a:t>
            </a:fld>
            <a:endParaRPr lang="en-US"/>
          </a:p>
        </p:txBody>
      </p:sp>
      <p:sp>
        <p:nvSpPr>
          <p:cNvPr id="8" name="TextBox 7"/>
          <p:cNvSpPr txBox="1"/>
          <p:nvPr/>
        </p:nvSpPr>
        <p:spPr>
          <a:xfrm>
            <a:off x="323528" y="476672"/>
            <a:ext cx="2952328" cy="3139321"/>
          </a:xfrm>
          <a:prstGeom prst="rect">
            <a:avLst/>
          </a:prstGeom>
          <a:noFill/>
        </p:spPr>
        <p:txBody>
          <a:bodyPr wrap="square" rtlCol="0">
            <a:spAutoFit/>
          </a:bodyPr>
          <a:lstStyle/>
          <a:p>
            <a:r>
              <a:rPr lang="en-CA" sz="6600" dirty="0" smtClean="0"/>
              <a:t>What’s in a penny?</a:t>
            </a:r>
            <a:endParaRPr lang="en-US" sz="6600" dirty="0"/>
          </a:p>
        </p:txBody>
      </p:sp>
      <p:sp>
        <p:nvSpPr>
          <p:cNvPr id="5" name="TextBox 4"/>
          <p:cNvSpPr txBox="1"/>
          <p:nvPr/>
        </p:nvSpPr>
        <p:spPr>
          <a:xfrm>
            <a:off x="395536" y="4149081"/>
            <a:ext cx="7992888" cy="1384995"/>
          </a:xfrm>
          <a:prstGeom prst="rect">
            <a:avLst/>
          </a:prstGeom>
          <a:noFill/>
        </p:spPr>
        <p:txBody>
          <a:bodyPr wrap="square" rtlCol="0">
            <a:spAutoFit/>
          </a:bodyPr>
          <a:lstStyle/>
          <a:p>
            <a:r>
              <a:rPr lang="en-CA" sz="2800" dirty="0" smtClean="0"/>
              <a:t>1 minute share:  Re-connecting who you are</a:t>
            </a:r>
          </a:p>
          <a:p>
            <a:pPr>
              <a:buFont typeface="Arial" pitchFamily="34" charset="0"/>
              <a:buChar char="•"/>
            </a:pPr>
            <a:r>
              <a:rPr lang="en-CA" sz="2800" dirty="0" smtClean="0"/>
              <a:t> Something significant that happened in the year of your penny</a:t>
            </a:r>
          </a:p>
        </p:txBody>
      </p:sp>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entoring matrix-v2-Oval.png"/>
          <p:cNvPicPr>
            <a:picLocks noChangeAspect="1"/>
          </p:cNvPicPr>
          <p:nvPr/>
        </p:nvPicPr>
        <p:blipFill>
          <a:blip r:embed="rId2" cstate="print"/>
          <a:stretch>
            <a:fillRect/>
          </a:stretch>
        </p:blipFill>
        <p:spPr>
          <a:xfrm>
            <a:off x="323371" y="347677"/>
            <a:ext cx="8497258" cy="6162645"/>
          </a:xfrm>
          <a:prstGeom prst="rect">
            <a:avLst/>
          </a:prstGeom>
        </p:spPr>
      </p:pic>
      <p:pic>
        <p:nvPicPr>
          <p:cNvPr id="9" name="Picture 8" descr="Mentoring matrix-v2-Axis.png"/>
          <p:cNvPicPr>
            <a:picLocks noChangeAspect="1"/>
          </p:cNvPicPr>
          <p:nvPr/>
        </p:nvPicPr>
        <p:blipFill>
          <a:blip r:embed="rId3" cstate="print"/>
          <a:stretch>
            <a:fillRect/>
          </a:stretch>
        </p:blipFill>
        <p:spPr>
          <a:xfrm>
            <a:off x="1646115" y="1405405"/>
            <a:ext cx="5851770" cy="4157195"/>
          </a:xfrm>
          <a:prstGeom prst="rect">
            <a:avLst/>
          </a:prstGeom>
        </p:spPr>
      </p:pic>
      <p:pic>
        <p:nvPicPr>
          <p:cNvPr id="18" name="Picture 17" descr="Mentoring matrix-v2-Stasis.png"/>
          <p:cNvPicPr>
            <a:picLocks noChangeAspect="1"/>
          </p:cNvPicPr>
          <p:nvPr/>
        </p:nvPicPr>
        <p:blipFill>
          <a:blip r:embed="rId4" cstate="print"/>
          <a:stretch>
            <a:fillRect/>
          </a:stretch>
        </p:blipFill>
        <p:spPr>
          <a:xfrm>
            <a:off x="2057400" y="3355848"/>
            <a:ext cx="2517480" cy="1779913"/>
          </a:xfrm>
          <a:prstGeom prst="rect">
            <a:avLst/>
          </a:prstGeom>
        </p:spPr>
      </p:pic>
      <p:pic>
        <p:nvPicPr>
          <p:cNvPr id="19" name="Picture 18" descr="Mentoring matrix-v2-Retreat.png"/>
          <p:cNvPicPr>
            <a:picLocks noChangeAspect="1"/>
          </p:cNvPicPr>
          <p:nvPr/>
        </p:nvPicPr>
        <p:blipFill>
          <a:blip r:embed="rId5" cstate="print"/>
          <a:stretch>
            <a:fillRect/>
          </a:stretch>
        </p:blipFill>
        <p:spPr>
          <a:xfrm>
            <a:off x="2057400" y="1600200"/>
            <a:ext cx="2517480" cy="1779913"/>
          </a:xfrm>
          <a:prstGeom prst="rect">
            <a:avLst/>
          </a:prstGeom>
        </p:spPr>
      </p:pic>
      <p:pic>
        <p:nvPicPr>
          <p:cNvPr id="20" name="Picture 19" descr="Mentoring matrix-v2-Confirmation.png"/>
          <p:cNvPicPr>
            <a:picLocks noChangeAspect="1"/>
          </p:cNvPicPr>
          <p:nvPr/>
        </p:nvPicPr>
        <p:blipFill>
          <a:blip r:embed="rId6" cstate="print"/>
          <a:stretch>
            <a:fillRect/>
          </a:stretch>
        </p:blipFill>
        <p:spPr>
          <a:xfrm>
            <a:off x="4553712" y="3355848"/>
            <a:ext cx="2517480" cy="1779913"/>
          </a:xfrm>
          <a:prstGeom prst="rect">
            <a:avLst/>
          </a:prstGeom>
        </p:spPr>
      </p:pic>
      <p:pic>
        <p:nvPicPr>
          <p:cNvPr id="21" name="Picture 20" descr="Mentoring matrix-v2-Growth.png"/>
          <p:cNvPicPr>
            <a:picLocks noChangeAspect="1"/>
          </p:cNvPicPr>
          <p:nvPr/>
        </p:nvPicPr>
        <p:blipFill>
          <a:blip r:embed="rId7" cstate="print"/>
          <a:stretch>
            <a:fillRect/>
          </a:stretch>
        </p:blipFill>
        <p:spPr>
          <a:xfrm>
            <a:off x="4553712" y="1600200"/>
            <a:ext cx="2517480" cy="1779913"/>
          </a:xfrm>
          <a:prstGeom prst="rect">
            <a:avLst/>
          </a:prstGeom>
        </p:spPr>
      </p:pic>
      <p:sp>
        <p:nvSpPr>
          <p:cNvPr id="5" name="Slide Number Placeholder 4"/>
          <p:cNvSpPr>
            <a:spLocks noGrp="1"/>
          </p:cNvSpPr>
          <p:nvPr>
            <p:ph type="sldNum" sz="quarter" idx="12"/>
          </p:nvPr>
        </p:nvSpPr>
        <p:spPr/>
        <p:txBody>
          <a:bodyPr/>
          <a:lstStyle/>
          <a:p>
            <a:fld id="{BCFCEF92-C1FC-484A-BA9F-B3037E642845}" type="slidenum">
              <a:rPr lang="en-US" smtClean="0"/>
              <a:pPr/>
              <a:t>30</a:t>
            </a:fld>
            <a:endParaRPr lang="en-US"/>
          </a:p>
        </p:txBody>
      </p:sp>
      <p:pic>
        <p:nvPicPr>
          <p:cNvPr id="17" name="Picture 16" descr="Mentoring matrix-v2-Mentoring matrix.png"/>
          <p:cNvPicPr>
            <a:picLocks noChangeAspect="1"/>
          </p:cNvPicPr>
          <p:nvPr/>
        </p:nvPicPr>
        <p:blipFill>
          <a:blip r:embed="rId8" cstate="print"/>
          <a:stretch>
            <a:fillRect/>
          </a:stretch>
        </p:blipFill>
        <p:spPr>
          <a:xfrm>
            <a:off x="3532701" y="2645762"/>
            <a:ext cx="2078598" cy="1469038"/>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Offering </a:t>
            </a:r>
            <a:r>
              <a:rPr lang="en-CA" b="1" dirty="0" smtClean="0"/>
              <a:t>support</a:t>
            </a:r>
            <a:endParaRPr lang="en-US" b="1" dirty="0"/>
          </a:p>
        </p:txBody>
      </p:sp>
      <p:sp>
        <p:nvSpPr>
          <p:cNvPr id="3" name="Content Placeholder 2"/>
          <p:cNvSpPr>
            <a:spLocks noGrp="1"/>
          </p:cNvSpPr>
          <p:nvPr>
            <p:ph idx="1"/>
          </p:nvPr>
        </p:nvSpPr>
        <p:spPr/>
        <p:txBody>
          <a:bodyPr>
            <a:normAutofit/>
          </a:bodyPr>
          <a:lstStyle/>
          <a:p>
            <a:r>
              <a:rPr lang="en-CA" sz="3600" dirty="0" smtClean="0"/>
              <a:t>Attending fully</a:t>
            </a:r>
          </a:p>
          <a:p>
            <a:r>
              <a:rPr lang="en-CA" sz="3600" dirty="0" smtClean="0"/>
              <a:t>Acknowledging complexity</a:t>
            </a:r>
          </a:p>
          <a:p>
            <a:r>
              <a:rPr lang="en-CA" sz="3600" dirty="0" smtClean="0"/>
              <a:t>Creating a ‘safe’ place</a:t>
            </a:r>
          </a:p>
          <a:p>
            <a:r>
              <a:rPr lang="en-CA" sz="3600" dirty="0" smtClean="0"/>
              <a:t>Offering resources</a:t>
            </a:r>
          </a:p>
          <a:p>
            <a:r>
              <a:rPr lang="en-CA" sz="3600" dirty="0" smtClean="0"/>
              <a:t>Guiding through procedures and school practices</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Creating </a:t>
            </a:r>
            <a:r>
              <a:rPr lang="en-CA" b="1" dirty="0" smtClean="0"/>
              <a:t>challenge</a:t>
            </a:r>
            <a:endParaRPr lang="en-US" b="1" dirty="0"/>
          </a:p>
        </p:txBody>
      </p:sp>
      <p:sp>
        <p:nvSpPr>
          <p:cNvPr id="3" name="Content Placeholder 2"/>
          <p:cNvSpPr>
            <a:spLocks noGrp="1"/>
          </p:cNvSpPr>
          <p:nvPr>
            <p:ph idx="1"/>
          </p:nvPr>
        </p:nvSpPr>
        <p:spPr/>
        <p:txBody>
          <a:bodyPr>
            <a:normAutofit/>
          </a:bodyPr>
          <a:lstStyle/>
          <a:p>
            <a:r>
              <a:rPr lang="en-CA" sz="3600" dirty="0" smtClean="0"/>
              <a:t>Engaging in goal setting</a:t>
            </a:r>
          </a:p>
          <a:p>
            <a:r>
              <a:rPr lang="en-CA" sz="3600" dirty="0" smtClean="0"/>
              <a:t>Probing and analysis of practice</a:t>
            </a:r>
          </a:p>
          <a:p>
            <a:r>
              <a:rPr lang="en-CA" sz="3600" dirty="0" smtClean="0"/>
              <a:t>Exploring student work</a:t>
            </a:r>
          </a:p>
          <a:p>
            <a:r>
              <a:rPr lang="en-CA" sz="3600" dirty="0" smtClean="0"/>
              <a:t>Problem-solving</a:t>
            </a:r>
          </a:p>
          <a:p>
            <a:r>
              <a:rPr lang="en-CA" sz="3600" dirty="0" smtClean="0"/>
              <a:t>Posing inquiry questions</a:t>
            </a:r>
          </a:p>
          <a:p>
            <a:r>
              <a:rPr lang="en-CA" sz="3600" dirty="0" smtClean="0"/>
              <a:t>Building connections between theory and </a:t>
            </a:r>
            <a:r>
              <a:rPr lang="en-CA" sz="3600" dirty="0" smtClean="0"/>
              <a:t>practice</a:t>
            </a:r>
            <a:endParaRPr 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CA" sz="3600" dirty="0" smtClean="0"/>
              <a:t>Engaging with teacher criteria for growth</a:t>
            </a:r>
          </a:p>
          <a:p>
            <a:r>
              <a:rPr lang="en-CA" sz="3600" dirty="0" smtClean="0"/>
              <a:t>Co-designing </a:t>
            </a:r>
            <a:r>
              <a:rPr lang="en-CA" sz="3600" dirty="0" smtClean="0"/>
              <a:t>with the end in mind</a:t>
            </a:r>
          </a:p>
          <a:p>
            <a:r>
              <a:rPr lang="en-CA" sz="3600" dirty="0" smtClean="0"/>
              <a:t>Developing action plans</a:t>
            </a:r>
          </a:p>
          <a:p>
            <a:r>
              <a:rPr lang="en-CA" sz="3600" dirty="0" smtClean="0"/>
              <a:t>Encouraging collaborative opportunities</a:t>
            </a:r>
          </a:p>
          <a:p>
            <a:r>
              <a:rPr lang="en-CA" sz="3600" dirty="0" smtClean="0"/>
              <a:t>Modelling teaching practices</a:t>
            </a:r>
          </a:p>
          <a:p>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800200"/>
          </a:xfrm>
        </p:spPr>
        <p:txBody>
          <a:bodyPr>
            <a:normAutofit fontScale="90000"/>
          </a:bodyPr>
          <a:lstStyle/>
          <a:p>
            <a:r>
              <a:rPr lang="en-CA" dirty="0" smtClean="0"/>
              <a:t/>
            </a:r>
            <a:br>
              <a:rPr lang="en-CA" dirty="0" smtClean="0"/>
            </a:br>
            <a:r>
              <a:rPr lang="en-CA" b="1" dirty="0" smtClean="0"/>
              <a:t>Mentee </a:t>
            </a:r>
            <a:r>
              <a:rPr lang="en-CA" b="1" dirty="0" smtClean="0"/>
              <a:t>case studies</a:t>
            </a:r>
            <a:r>
              <a:rPr lang="en-CA" b="1" dirty="0" smtClean="0"/>
              <a:t/>
            </a:r>
            <a:br>
              <a:rPr lang="en-CA" b="1" dirty="0" smtClean="0"/>
            </a:br>
            <a:endParaRPr lang="en-US" b="1" dirty="0"/>
          </a:p>
        </p:txBody>
      </p:sp>
      <p:sp>
        <p:nvSpPr>
          <p:cNvPr id="3" name="Content Placeholder 2"/>
          <p:cNvSpPr>
            <a:spLocks noGrp="1"/>
          </p:cNvSpPr>
          <p:nvPr>
            <p:ph idx="1"/>
          </p:nvPr>
        </p:nvSpPr>
        <p:spPr/>
        <p:txBody>
          <a:bodyPr>
            <a:normAutofit lnSpcReduction="10000"/>
          </a:bodyPr>
          <a:lstStyle/>
          <a:p>
            <a:pPr>
              <a:buNone/>
            </a:pPr>
            <a:endParaRPr lang="en-CA" dirty="0" smtClean="0"/>
          </a:p>
          <a:p>
            <a:r>
              <a:rPr lang="en-CA" sz="3200" dirty="0" smtClean="0"/>
              <a:t>Where do you think this person is on the matrix?</a:t>
            </a:r>
          </a:p>
          <a:p>
            <a:r>
              <a:rPr lang="en-CA" sz="3200" dirty="0" smtClean="0"/>
              <a:t>What strengths can you build on to offer support?</a:t>
            </a:r>
          </a:p>
          <a:p>
            <a:r>
              <a:rPr lang="en-CA" sz="3200" dirty="0" smtClean="0"/>
              <a:t>What are the possible challenges that would move this teacher towards growth?</a:t>
            </a:r>
          </a:p>
          <a:p>
            <a:r>
              <a:rPr lang="en-CA" sz="3200" dirty="0" smtClean="0"/>
              <a:t>How might you facilitate vision and </a:t>
            </a:r>
            <a:r>
              <a:rPr lang="en-CA" sz="3200" smtClean="0"/>
              <a:t>maintain professional growth?</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b="1" dirty="0" smtClean="0">
                <a:solidFill>
                  <a:srgbClr val="FF0000"/>
                </a:solidFill>
              </a:rPr>
              <a:t>WHY ARE WE HERE?</a:t>
            </a:r>
            <a:r>
              <a:rPr lang="en-CA" dirty="0" smtClean="0"/>
              <a:t/>
            </a:r>
            <a:br>
              <a:rPr lang="en-CA" dirty="0" smtClean="0"/>
            </a:br>
            <a:endParaRPr lang="en-US" sz="3100" dirty="0"/>
          </a:p>
        </p:txBody>
      </p:sp>
      <p:sp>
        <p:nvSpPr>
          <p:cNvPr id="3" name="Content Placeholder 2"/>
          <p:cNvSpPr>
            <a:spLocks noGrp="1"/>
          </p:cNvSpPr>
          <p:nvPr>
            <p:ph idx="1"/>
          </p:nvPr>
        </p:nvSpPr>
        <p:spPr>
          <a:xfrm>
            <a:off x="539552" y="1556792"/>
            <a:ext cx="8229600" cy="4925144"/>
          </a:xfrm>
        </p:spPr>
        <p:txBody>
          <a:bodyPr>
            <a:normAutofit fontScale="92500" lnSpcReduction="10000"/>
          </a:bodyPr>
          <a:lstStyle/>
          <a:p>
            <a:pPr marL="536575" lvl="1" indent="-79375">
              <a:buFont typeface="Wingdings" pitchFamily="2" charset="2"/>
              <a:buChar char="Ø"/>
            </a:pPr>
            <a:r>
              <a:rPr lang="en-CA" dirty="0" smtClean="0"/>
              <a:t> </a:t>
            </a:r>
            <a:r>
              <a:rPr lang="en-CA" sz="3600" dirty="0" smtClean="0"/>
              <a:t>To gain a deeper understanding of mentorship and its significance in our professional lives</a:t>
            </a:r>
            <a:endParaRPr lang="en-US" sz="3600" dirty="0" smtClean="0"/>
          </a:p>
          <a:p>
            <a:pPr marL="536575" lvl="1" indent="-79375">
              <a:buFont typeface="Wingdings" pitchFamily="2" charset="2"/>
              <a:buChar char="Ø"/>
            </a:pPr>
            <a:r>
              <a:rPr lang="en-CA" sz="3600" dirty="0" smtClean="0"/>
              <a:t>To build enthusiasm and a focus for mentorship</a:t>
            </a:r>
            <a:endParaRPr lang="en-US" sz="3600" dirty="0" smtClean="0"/>
          </a:p>
          <a:p>
            <a:pPr marL="536575" lvl="1" indent="-79375">
              <a:buFont typeface="Wingdings" pitchFamily="2" charset="2"/>
              <a:buChar char="Ø"/>
            </a:pPr>
            <a:r>
              <a:rPr lang="en-CA" sz="3600" dirty="0" smtClean="0"/>
              <a:t>To feel better prepared with strategies and skills to build an effective mentoring relationship</a:t>
            </a:r>
          </a:p>
          <a:p>
            <a:pPr marL="536575" lvl="1" indent="-79375">
              <a:buFont typeface="Wingdings" pitchFamily="2" charset="2"/>
              <a:buChar char="Ø"/>
            </a:pPr>
            <a:r>
              <a:rPr lang="en-CA" sz="3600" dirty="0" smtClean="0"/>
              <a:t>To build a community of mentoring professionals across the district</a:t>
            </a:r>
          </a:p>
          <a:p>
            <a:pPr lvl="1">
              <a:buFont typeface="Wingdings" pitchFamily="2" charset="2"/>
              <a:buChar char="Ø"/>
            </a:pPr>
            <a:endParaRPr lang="en-US" sz="3600" dirty="0" smtClean="0"/>
          </a:p>
          <a:p>
            <a:endParaRPr lang="en-US" dirty="0"/>
          </a:p>
        </p:txBody>
      </p:sp>
    </p:spTree>
  </p:cSld>
  <p:clrMapOvr>
    <a:masterClrMapping/>
  </p:clrMapOvr>
  <p:transition advClick="0" advTm="9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1363216"/>
          </a:xfrm>
        </p:spPr>
        <p:txBody>
          <a:bodyPr>
            <a:normAutofit fontScale="90000"/>
          </a:bodyPr>
          <a:lstStyle/>
          <a:p>
            <a:r>
              <a:rPr lang="en-CA" b="1" dirty="0" smtClean="0">
                <a:solidFill>
                  <a:srgbClr val="FF0000"/>
                </a:solidFill>
              </a:rPr>
              <a:t/>
            </a:r>
            <a:br>
              <a:rPr lang="en-CA" b="1" dirty="0" smtClean="0">
                <a:solidFill>
                  <a:srgbClr val="FF0000"/>
                </a:solidFill>
              </a:rPr>
            </a:br>
            <a:r>
              <a:rPr lang="en-CA" b="1" dirty="0" smtClean="0">
                <a:solidFill>
                  <a:srgbClr val="FF0000"/>
                </a:solidFill>
              </a:rPr>
              <a:t>WHAT </a:t>
            </a:r>
            <a:r>
              <a:rPr lang="en-CA" b="1" dirty="0" smtClean="0">
                <a:solidFill>
                  <a:srgbClr val="FF0000"/>
                </a:solidFill>
              </a:rPr>
              <a:t>CAN YOU EXPECT? </a:t>
            </a:r>
            <a:br>
              <a:rPr lang="en-CA" b="1" dirty="0" smtClean="0">
                <a:solidFill>
                  <a:srgbClr val="FF0000"/>
                </a:solidFill>
              </a:rPr>
            </a:br>
            <a:r>
              <a:rPr lang="en-CA" sz="3100" b="1" dirty="0" smtClean="0">
                <a:solidFill>
                  <a:srgbClr val="FF0000"/>
                </a:solidFill>
              </a:rPr>
              <a:t>(content</a:t>
            </a:r>
            <a:r>
              <a:rPr lang="en-CA" sz="3100" b="1" dirty="0" smtClean="0">
                <a:solidFill>
                  <a:srgbClr val="FF0000"/>
                </a:solidFill>
              </a:rPr>
              <a:t>)</a:t>
            </a:r>
            <a:r>
              <a:rPr lang="en-CA" sz="3100" dirty="0" smtClean="0"/>
              <a:t/>
            </a:r>
            <a:br>
              <a:rPr lang="en-CA" sz="3100" dirty="0" smtClean="0"/>
            </a:br>
            <a:endParaRPr lang="en-US" sz="3100" dirty="0"/>
          </a:p>
        </p:txBody>
      </p:sp>
      <p:sp>
        <p:nvSpPr>
          <p:cNvPr id="3" name="Content Placeholder 2"/>
          <p:cNvSpPr>
            <a:spLocks noGrp="1"/>
          </p:cNvSpPr>
          <p:nvPr>
            <p:ph idx="1"/>
          </p:nvPr>
        </p:nvSpPr>
        <p:spPr>
          <a:xfrm>
            <a:off x="457200" y="1600200"/>
            <a:ext cx="8229600" cy="4572000"/>
          </a:xfrm>
        </p:spPr>
        <p:txBody>
          <a:bodyPr>
            <a:normAutofit/>
          </a:bodyPr>
          <a:lstStyle/>
          <a:p>
            <a:endParaRPr lang="en-CA" sz="2800" dirty="0" smtClean="0"/>
          </a:p>
          <a:p>
            <a:r>
              <a:rPr lang="en-CA" sz="2800" dirty="0" smtClean="0"/>
              <a:t>Opportunity </a:t>
            </a:r>
            <a:r>
              <a:rPr lang="en-CA" sz="2800" dirty="0" smtClean="0"/>
              <a:t>to explore different perspectives on mentorship</a:t>
            </a:r>
          </a:p>
          <a:p>
            <a:r>
              <a:rPr lang="en-CA" sz="2800" dirty="0" smtClean="0"/>
              <a:t>A framework for the mentoring cycle and processes and examples from practice</a:t>
            </a:r>
          </a:p>
          <a:p>
            <a:r>
              <a:rPr lang="en-CA" sz="2800" dirty="0" smtClean="0"/>
              <a:t>Strategies and tools to support growth oriented relationships</a:t>
            </a:r>
          </a:p>
          <a:p>
            <a:r>
              <a:rPr lang="en-CA" sz="2800" dirty="0" smtClean="0"/>
              <a:t>Establishing goals for professional growth</a:t>
            </a:r>
          </a:p>
          <a:p>
            <a:r>
              <a:rPr lang="en-CA" sz="2800" dirty="0" smtClean="0"/>
              <a:t>Planning time to develop an action plan</a:t>
            </a:r>
          </a:p>
        </p:txBody>
      </p:sp>
    </p:spTree>
  </p:cSld>
  <p:clrMapOvr>
    <a:masterClrMapping/>
  </p:clrMapOvr>
  <p:transition advClick="0" advTm="9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Creating a </a:t>
            </a:r>
            <a:r>
              <a:rPr lang="en-CA" dirty="0" smtClean="0"/>
              <a:t>responsible environment</a:t>
            </a:r>
            <a:endParaRPr lang="en-US" dirty="0"/>
          </a:p>
        </p:txBody>
      </p:sp>
      <p:sp>
        <p:nvSpPr>
          <p:cNvPr id="3" name="Content Placeholder 2"/>
          <p:cNvSpPr>
            <a:spLocks noGrp="1"/>
          </p:cNvSpPr>
          <p:nvPr>
            <p:ph idx="1"/>
          </p:nvPr>
        </p:nvSpPr>
        <p:spPr/>
        <p:txBody>
          <a:bodyPr>
            <a:normAutofit fontScale="92500" lnSpcReduction="10000"/>
          </a:bodyPr>
          <a:lstStyle/>
          <a:p>
            <a:r>
              <a:rPr lang="en-CA" b="1" dirty="0" smtClean="0"/>
              <a:t>Inclusivity</a:t>
            </a:r>
            <a:r>
              <a:rPr lang="en-CA" dirty="0" smtClean="0"/>
              <a:t>: everyone has the right and responsibility to participate</a:t>
            </a:r>
          </a:p>
          <a:p>
            <a:r>
              <a:rPr lang="en-CA" b="1" dirty="0" smtClean="0"/>
              <a:t>Confidentiality:</a:t>
            </a:r>
            <a:r>
              <a:rPr lang="en-CA" dirty="0" smtClean="0"/>
              <a:t> what is shared stays in the room, what is learned leaves with us</a:t>
            </a:r>
          </a:p>
          <a:p>
            <a:r>
              <a:rPr lang="en-CA" b="1" dirty="0" smtClean="0"/>
              <a:t>Respect:</a:t>
            </a:r>
            <a:r>
              <a:rPr lang="en-CA" dirty="0" smtClean="0"/>
              <a:t> refrain from internal and external judgment and blame</a:t>
            </a:r>
          </a:p>
          <a:p>
            <a:r>
              <a:rPr lang="en-CA" b="1" dirty="0" smtClean="0"/>
              <a:t>Feedback:</a:t>
            </a:r>
            <a:r>
              <a:rPr lang="en-CA" dirty="0" smtClean="0"/>
              <a:t> invite and offer honest feedback</a:t>
            </a:r>
          </a:p>
          <a:p>
            <a:r>
              <a:rPr lang="en-CA" b="1" dirty="0" smtClean="0"/>
              <a:t>Learning:</a:t>
            </a:r>
            <a:r>
              <a:rPr lang="en-CA" dirty="0" smtClean="0"/>
              <a:t> contribute our current understanding, and stay open to what is new</a:t>
            </a:r>
            <a:endParaRPr lang="en-US" dirty="0"/>
          </a:p>
        </p:txBody>
      </p:sp>
    </p:spTree>
  </p:cSld>
  <p:clrMapOvr>
    <a:masterClrMapping/>
  </p:clrMapOvr>
  <p:transition advClick="0" advTm="9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850" y="1662070"/>
            <a:ext cx="7744769" cy="5632312"/>
          </a:xfrm>
          <a:prstGeom prst="rect">
            <a:avLst/>
          </a:prstGeom>
          <a:noFill/>
        </p:spPr>
        <p:txBody>
          <a:bodyPr wrap="square" rtlCol="0">
            <a:spAutoFit/>
          </a:bodyPr>
          <a:lstStyle/>
          <a:p>
            <a:r>
              <a:rPr lang="en-US" sz="3600" dirty="0" smtClean="0">
                <a:latin typeface="Calibri"/>
                <a:cs typeface="Calibri"/>
              </a:rPr>
              <a:t>“The [challenge and/or opportunity] for </a:t>
            </a:r>
          </a:p>
          <a:p>
            <a:r>
              <a:rPr lang="en-US" sz="3600" dirty="0" smtClean="0">
                <a:latin typeface="Calibri"/>
                <a:cs typeface="Calibri"/>
              </a:rPr>
              <a:t>teachers is negotiating between the fiction of schools and classrooms as rational, predictable spaces and the messy, infinitely complex reality of life in real classrooms.” </a:t>
            </a:r>
          </a:p>
          <a:p>
            <a:endParaRPr lang="en-US" sz="3600" dirty="0">
              <a:latin typeface="Calibri"/>
              <a:cs typeface="Calibri"/>
            </a:endParaRPr>
          </a:p>
          <a:p>
            <a:pPr algn="ctr"/>
            <a:r>
              <a:rPr lang="en-US" sz="1800" i="1" dirty="0" smtClean="0">
                <a:latin typeface="Calibri"/>
                <a:cs typeface="Calibri"/>
              </a:rPr>
              <a:t>				(Source: Freidman, A. Al and Reynolds, L., 				Burned In: Fueling the Fire to Teach, 2011)</a:t>
            </a:r>
          </a:p>
          <a:p>
            <a:endParaRPr lang="en-US" sz="3600" dirty="0">
              <a:latin typeface="Calibri"/>
              <a:cs typeface="Calibri"/>
            </a:endParaRPr>
          </a:p>
          <a:p>
            <a:endParaRPr lang="en-US" sz="3600" dirty="0">
              <a:latin typeface="Calibri"/>
              <a:cs typeface="Calibri"/>
            </a:endParaRPr>
          </a:p>
        </p:txBody>
      </p:sp>
    </p:spTree>
    <p:extLst>
      <p:ext uri="{BB962C8B-B14F-4D97-AF65-F5344CB8AC3E}">
        <p14:creationId xmlns:p14="http://schemas.microsoft.com/office/powerpoint/2010/main" xmlns="" val="3800352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CFCEF92-C1FC-484A-BA9F-B3037E642845}" type="slidenum">
              <a:rPr lang="en-US" smtClean="0"/>
              <a:pPr/>
              <a:t>8</a:t>
            </a:fld>
            <a:endParaRPr lang="en-US"/>
          </a:p>
        </p:txBody>
      </p:sp>
      <p:pic>
        <p:nvPicPr>
          <p:cNvPr id="6" name="Picture 5" descr="Phases graph.png"/>
          <p:cNvPicPr>
            <a:picLocks noChangeAspect="1"/>
          </p:cNvPicPr>
          <p:nvPr/>
        </p:nvPicPr>
        <p:blipFill>
          <a:blip r:embed="rId3" cstate="print"/>
          <a:stretch>
            <a:fillRect/>
          </a:stretch>
        </p:blipFill>
        <p:spPr>
          <a:xfrm>
            <a:off x="1043608" y="1484784"/>
            <a:ext cx="6632338" cy="46482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435280" cy="1143000"/>
          </a:xfrm>
        </p:spPr>
        <p:txBody>
          <a:bodyPr>
            <a:normAutofit/>
          </a:bodyPr>
          <a:lstStyle/>
          <a:p>
            <a:pPr algn="ctr">
              <a:lnSpc>
                <a:spcPts val="2300"/>
              </a:lnSpc>
            </a:pPr>
            <a:r>
              <a:rPr lang="en-CA" sz="4000" dirty="0" smtClean="0"/>
              <a:t>Phases of First Year(s) Teaching</a:t>
            </a:r>
            <a:r>
              <a:rPr lang="en-CA" dirty="0" smtClean="0"/>
              <a:t/>
            </a:r>
            <a:br>
              <a:rPr lang="en-CA" dirty="0" smtClean="0"/>
            </a:br>
            <a:r>
              <a:rPr lang="en-CA" sz="2000" b="0" dirty="0" smtClean="0"/>
              <a:t>(Ellen </a:t>
            </a:r>
            <a:r>
              <a:rPr lang="en-CA" sz="2000" b="0" dirty="0" err="1" smtClean="0"/>
              <a:t>Moir</a:t>
            </a:r>
            <a:r>
              <a:rPr lang="en-CA" sz="2000" b="0" dirty="0" smtClean="0"/>
              <a:t>, Director of Santa Cruz New Teacher Project)</a:t>
            </a:r>
            <a:endParaRPr lang="en-US" sz="2000" b="0" dirty="0"/>
          </a:p>
        </p:txBody>
      </p:sp>
      <p:sp>
        <p:nvSpPr>
          <p:cNvPr id="4" name="Slide Number Placeholder 3"/>
          <p:cNvSpPr>
            <a:spLocks noGrp="1"/>
          </p:cNvSpPr>
          <p:nvPr>
            <p:ph type="sldNum" sz="quarter" idx="12"/>
          </p:nvPr>
        </p:nvSpPr>
        <p:spPr/>
        <p:txBody>
          <a:bodyPr/>
          <a:lstStyle/>
          <a:p>
            <a:fld id="{BCFCEF92-C1FC-484A-BA9F-B3037E642845}" type="slidenum">
              <a:rPr lang="en-US" smtClean="0"/>
              <a:pPr/>
              <a:t>9</a:t>
            </a:fld>
            <a:endParaRPr lang="en-US"/>
          </a:p>
        </p:txBody>
      </p:sp>
      <p:pic>
        <p:nvPicPr>
          <p:cNvPr id="6" name="Picture 5" descr="Phases graph.png"/>
          <p:cNvPicPr>
            <a:picLocks noChangeAspect="1"/>
          </p:cNvPicPr>
          <p:nvPr/>
        </p:nvPicPr>
        <p:blipFill>
          <a:blip r:embed="rId3" cstate="print"/>
          <a:stretch>
            <a:fillRect/>
          </a:stretch>
        </p:blipFill>
        <p:spPr>
          <a:xfrm>
            <a:off x="1547664" y="1916832"/>
            <a:ext cx="6632338" cy="4752528"/>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CACACA"/>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CACACA"/>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1374</Words>
  <Application>Microsoft Office PowerPoint</Application>
  <PresentationFormat>On-screen Show (4:3)</PresentationFormat>
  <Paragraphs>240</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Goals and principles</vt:lpstr>
      <vt:lpstr>a BC partnership: </vt:lpstr>
      <vt:lpstr>Slide 3</vt:lpstr>
      <vt:lpstr> WHY ARE WE HERE? </vt:lpstr>
      <vt:lpstr> WHAT CAN YOU EXPECT?  (content) </vt:lpstr>
      <vt:lpstr>Creating a responsible environment</vt:lpstr>
      <vt:lpstr>Slide 7</vt:lpstr>
      <vt:lpstr>Slide 8</vt:lpstr>
      <vt:lpstr>Phases of First Year(s) Teaching (Ellen Moir, Director of Santa Cruz New Teacher Project)</vt:lpstr>
      <vt:lpstr>Sharing our teaching work</vt:lpstr>
      <vt:lpstr>Models of Teacher Induction (Sharon Feiman-Nemser, 2012)</vt:lpstr>
      <vt:lpstr>Models of Teacher Induction (Sharon Feiman-Nemser, 2012)</vt:lpstr>
      <vt:lpstr>Models of Teacher Induction (Sharon Feiman-Nemser, 2012)</vt:lpstr>
      <vt:lpstr>Slide 14</vt:lpstr>
      <vt:lpstr>The Story of the Original Mentor</vt:lpstr>
      <vt:lpstr>Drew Dudley Everyday Leadership </vt:lpstr>
      <vt:lpstr>Solo Write... </vt:lpstr>
      <vt:lpstr>In your groups:</vt:lpstr>
      <vt:lpstr> Laurent Daloz </vt:lpstr>
      <vt:lpstr>Slide 20</vt:lpstr>
      <vt:lpstr>Slide 21</vt:lpstr>
      <vt:lpstr>   Continuum of Mentor Roles</vt:lpstr>
      <vt:lpstr>Learning-focused conversations</vt:lpstr>
      <vt:lpstr>Evolving Professional  Development Needs</vt:lpstr>
      <vt:lpstr>As we think about Day 2... </vt:lpstr>
      <vt:lpstr>Slide 26</vt:lpstr>
      <vt:lpstr>Actionable goals ....</vt:lpstr>
      <vt:lpstr>SMART Goals</vt:lpstr>
      <vt:lpstr>T he essential stance of a mentor is one which builds capacity in others. </vt:lpstr>
      <vt:lpstr>Slide 30</vt:lpstr>
      <vt:lpstr>Offering support</vt:lpstr>
      <vt:lpstr>Creating challenge</vt:lpstr>
      <vt:lpstr>Slide 33</vt:lpstr>
      <vt:lpstr> Mentee case studies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11</cp:revision>
  <dcterms:created xsi:type="dcterms:W3CDTF">2015-04-07T22:02:03Z</dcterms:created>
  <dcterms:modified xsi:type="dcterms:W3CDTF">2015-04-08T23:28:41Z</dcterms:modified>
</cp:coreProperties>
</file>